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aleway"/>
      <p:regular r:id="rId17"/>
      <p:bold r:id="rId18"/>
      <p:italic r:id="rId19"/>
      <p:boldItalic r:id="rId20"/>
    </p:embeddedFont>
    <p:embeddedFont>
      <p:font typeface="Raleway SemiBold"/>
      <p:regular r:id="rId21"/>
      <p:bold r:id="rId22"/>
      <p:italic r:id="rId23"/>
      <p:boldItalic r:id="rId24"/>
    </p:embeddedFont>
    <p:embeddedFont>
      <p:font typeface="Caveat"/>
      <p:regular r:id="rId25"/>
      <p:bold r:id="rId26"/>
    </p:embeddedFont>
    <p:embeddedFont>
      <p:font typeface="Lato"/>
      <p:regular r:id="rId27"/>
      <p:bold r:id="rId28"/>
      <p:italic r:id="rId29"/>
      <p:boldItalic r:id="rId30"/>
    </p:embeddedFont>
    <p:embeddedFont>
      <p:font typeface="IBM Plex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alewaySemiBold-bold.fntdata"/><Relationship Id="rId21" Type="http://schemas.openxmlformats.org/officeDocument/2006/relationships/font" Target="fonts/RalewaySemiBold-regular.fntdata"/><Relationship Id="rId24" Type="http://schemas.openxmlformats.org/officeDocument/2006/relationships/font" Target="fonts/RalewaySemiBold-boldItalic.fntdata"/><Relationship Id="rId23" Type="http://schemas.openxmlformats.org/officeDocument/2006/relationships/font" Target="fonts/Raleway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BMPlexMono-regular.fntdata"/><Relationship Id="rId30" Type="http://schemas.openxmlformats.org/officeDocument/2006/relationships/font" Target="fonts/Lato-boldItalic.fntdata"/><Relationship Id="rId11" Type="http://schemas.openxmlformats.org/officeDocument/2006/relationships/slide" Target="slides/slide7.xml"/><Relationship Id="rId33" Type="http://schemas.openxmlformats.org/officeDocument/2006/relationships/font" Target="fonts/IBMPlexMono-italic.fntdata"/><Relationship Id="rId10" Type="http://schemas.openxmlformats.org/officeDocument/2006/relationships/slide" Target="slides/slide6.xml"/><Relationship Id="rId32" Type="http://schemas.openxmlformats.org/officeDocument/2006/relationships/font" Target="fonts/IBMPlexMon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IBMPlexMon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regular.fntdata"/><Relationship Id="rId16" Type="http://schemas.openxmlformats.org/officeDocument/2006/relationships/slide" Target="slides/slide12.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Bonjour à tous, aujourd'hui je vais vous présenter le travail que j'ai réalisé pour le projet disney+.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39250dafb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39250dafb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Disney+ est un service de streaming populaire qui permet aux utilisateurs d'accéder à une vaste collection de films, d'émissions de télévision et d'autres contenus.</a:t>
            </a:r>
            <a:endParaRPr/>
          </a:p>
          <a:p>
            <a:pPr indent="0" lvl="0" marL="0" rtl="0" algn="l">
              <a:spcBef>
                <a:spcPts val="0"/>
              </a:spcBef>
              <a:spcAft>
                <a:spcPts val="0"/>
              </a:spcAft>
              <a:buNone/>
            </a:pPr>
            <a:r>
              <a:rPr lang="en"/>
              <a:t>Afin d'étendre sa portée en Europe, Disney+ avait besoin de créer un </a:t>
            </a:r>
            <a:r>
              <a:rPr lang="en">
                <a:solidFill>
                  <a:schemeClr val="dk1"/>
                </a:solidFill>
              </a:rPr>
              <a:t>site web</a:t>
            </a:r>
            <a:r>
              <a:rPr lang="en"/>
              <a:t> en français et en anglais.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39250daf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39250daf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39250daf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39250daf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3632830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3632830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Je vais donc commencer par l'introduction, en vous donnant le contexte de travail.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Ensuite, je parlerai de mon rôle en tant que prestataire pendant le projet.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Et j'approfondirai le processus de développement et la gestion du temps a</a:t>
            </a:r>
            <a:r>
              <a:rPr lang="en"/>
              <a:t>vec </a:t>
            </a:r>
            <a:r>
              <a:rPr lang="en"/>
              <a:t>le déploiement du site web sur l’internet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Et enfin finir par la conclusion.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39250daf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39250daf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Disney+ est un service de streaming populaire qui permet aux utilisateurs d'accéder à une vaste collection de films, d'émissions de télévision et d'autres contenus.</a:t>
            </a:r>
            <a:endParaRPr/>
          </a:p>
          <a:p>
            <a:pPr indent="0" lvl="0" marL="0" rtl="0" algn="l">
              <a:spcBef>
                <a:spcPts val="0"/>
              </a:spcBef>
              <a:spcAft>
                <a:spcPts val="0"/>
              </a:spcAft>
              <a:buNone/>
            </a:pPr>
            <a:r>
              <a:rPr lang="en"/>
              <a:t>Afin d'étendre sa portée en Europe, Disney+ avait besoin de créer une page vitrine en français et en anglais.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39250daf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39250daf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 tâche consistait à concevoir et développer ces site, et j'étais responsable de la création de le cahhier de charge, des wireframes, des maquettes, et du développement du site web en utilisant HTML, CSS, et JavaScript. Je devais également déployer le site web sur la plateforme Netlify.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39250dafb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39250daf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Ce projet m'a pris environ une semaine, les 2 premiers jours étaient avant les vacances d'avril et j'ai travaillé pendant les cours sur ce projet, cependant pendant cette période j'ai seulement réussi à assembler le "cahier de charge" et comment je voulais qu'il soit et j'ai commencé à coder le site, dans la première semaine des vacances, j'ai réussi à finir presque tout le travail, ayant seulement besoin de faire quelques ajustements légers.</a:t>
            </a:r>
            <a:br>
              <a:rPr lang="en">
                <a:solidFill>
                  <a:schemeClr val="dk1"/>
                </a:solidFill>
              </a:rPr>
            </a:br>
            <a:r>
              <a:rPr lang="en">
                <a:solidFill>
                  <a:schemeClr val="dk1"/>
                </a:solidFill>
              </a:rPr>
              <a:t>J'ai déployé le site web en utilisant Netlify et GitHub. Et maintenant les sites sont disponibles en ligne en format PC, tablette et téléphone.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Et pour ne pas avoir à lutter contre le temps, puisque je ne savais pas combien de temps il me faudrait pour terminer le projet, j'ai choisi de commencer à travailler au début des vacances.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39250dafb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39250dafb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 conclusion, je pense que j'ai réussi à atteindre l'objectif réel du projet, qui est d'améliorer et de devenir meilleur en développement web, car j'ai appris BEAUCOUP de nouvelles choses grâce à ce projet. Voici une liste de toutes les choses que j'ai appris :</a:t>
            </a:r>
            <a:endParaRPr/>
          </a:p>
          <a:p>
            <a:pPr indent="0" lvl="0" marL="0" rtl="0" algn="l">
              <a:spcBef>
                <a:spcPts val="0"/>
              </a:spcBef>
              <a:spcAft>
                <a:spcPts val="0"/>
              </a:spcAft>
              <a:buClr>
                <a:schemeClr val="dk1"/>
              </a:buClr>
              <a:buSzPts val="1100"/>
              <a:buFont typeface="Arial"/>
              <a:buNone/>
            </a:pPr>
            <a:r>
              <a:rPr lang="en"/>
              <a:t>- L'outil inspecteur de firefox est fou : "donnez un exemple de la façon dont je l'ai utilisé". - J'ai une meilleure compréhension de mon javascript - J'ai découvert comment des formes simples sont créées en utilisant css et html, comme la flèche "V". - J'ai appris d'autres choses à garder à l'esprit lors de la création de futurs codes, comme le "code global".</a:t>
            </a:r>
            <a:endParaRPr/>
          </a:p>
          <a:p>
            <a:pPr indent="0" lvl="0" marL="0" rtl="0" algn="l">
              <a:spcBef>
                <a:spcPts val="0"/>
              </a:spcBef>
              <a:spcAft>
                <a:spcPts val="0"/>
              </a:spcAft>
              <a:buNone/>
            </a:pPr>
            <a:r>
              <a:rPr lang="en"/>
              <a:t>- J'ai également appris d'autres éléments simples mais très utiles tels que : - box-sizing - scale - vw measurement - centrer un élément absolu avec facilité en utilisant left:50%, translate : 0% -50%)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437dfec9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437dfec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363283051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363283051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4363283051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4363283051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1.png"/><Relationship Id="rId7" Type="http://schemas.openxmlformats.org/officeDocument/2006/relationships/image" Target="../media/image4.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1.png"/><Relationship Id="rId13" Type="http://schemas.openxmlformats.org/officeDocument/2006/relationships/image" Target="../media/image24.png"/><Relationship Id="rId12"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10.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134" name="Shape 134"/>
        <p:cNvGrpSpPr/>
        <p:nvPr/>
      </p:nvGrpSpPr>
      <p:grpSpPr>
        <a:xfrm>
          <a:off x="0" y="0"/>
          <a:ext cx="0" cy="0"/>
          <a:chOff x="0" y="0"/>
          <a:chExt cx="0" cy="0"/>
        </a:xfrm>
      </p:grpSpPr>
      <p:sp>
        <p:nvSpPr>
          <p:cNvPr id="135" name="Google Shape;135;p17"/>
          <p:cNvSpPr/>
          <p:nvPr/>
        </p:nvSpPr>
        <p:spPr>
          <a:xfrm>
            <a:off x="4143500" y="0"/>
            <a:ext cx="50004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7"/>
          <p:cNvPicPr preferRelativeResize="0"/>
          <p:nvPr/>
        </p:nvPicPr>
        <p:blipFill rotWithShape="1">
          <a:blip r:embed="rId3">
            <a:alphaModFix amt="39000"/>
          </a:blip>
          <a:srcRect b="12787" l="28465" r="29017" t="12563"/>
          <a:stretch/>
        </p:blipFill>
        <p:spPr>
          <a:xfrm>
            <a:off x="8591306" y="41004"/>
            <a:ext cx="511569" cy="598800"/>
          </a:xfrm>
          <a:prstGeom prst="rect">
            <a:avLst/>
          </a:prstGeom>
          <a:noFill/>
          <a:ln>
            <a:noFill/>
          </a:ln>
        </p:spPr>
      </p:pic>
      <p:pic>
        <p:nvPicPr>
          <p:cNvPr descr="Open Chromebook laptop computer" id="137" name="Google Shape;137;p17"/>
          <p:cNvPicPr preferRelativeResize="0"/>
          <p:nvPr/>
        </p:nvPicPr>
        <p:blipFill rotWithShape="1">
          <a:blip r:embed="rId4">
            <a:alphaModFix/>
          </a:blip>
          <a:srcRect b="0" l="0" r="3344" t="0"/>
          <a:stretch/>
        </p:blipFill>
        <p:spPr>
          <a:xfrm>
            <a:off x="4676550" y="1316225"/>
            <a:ext cx="4467448" cy="2785431"/>
          </a:xfrm>
          <a:prstGeom prst="rect">
            <a:avLst/>
          </a:prstGeom>
          <a:noFill/>
          <a:ln>
            <a:noFill/>
          </a:ln>
        </p:spPr>
      </p:pic>
      <p:pic>
        <p:nvPicPr>
          <p:cNvPr id="138" name="Google Shape;138;p17"/>
          <p:cNvPicPr preferRelativeResize="0"/>
          <p:nvPr/>
        </p:nvPicPr>
        <p:blipFill rotWithShape="1">
          <a:blip r:embed="rId5">
            <a:alphaModFix/>
          </a:blip>
          <a:srcRect b="0" l="0" r="1400" t="0"/>
          <a:stretch/>
        </p:blipFill>
        <p:spPr>
          <a:xfrm>
            <a:off x="5207029" y="1540868"/>
            <a:ext cx="3466282" cy="1982019"/>
          </a:xfrm>
          <a:prstGeom prst="rect">
            <a:avLst/>
          </a:prstGeom>
          <a:noFill/>
          <a:ln>
            <a:noFill/>
          </a:ln>
        </p:spPr>
      </p:pic>
      <p:pic>
        <p:nvPicPr>
          <p:cNvPr descr="Portrait-oriented black smaptphone" id="139" name="Google Shape;139;p17"/>
          <p:cNvPicPr preferRelativeResize="0"/>
          <p:nvPr/>
        </p:nvPicPr>
        <p:blipFill rotWithShape="1">
          <a:blip r:embed="rId6">
            <a:alphaModFix/>
          </a:blip>
          <a:srcRect b="0" l="0" r="19980" t="0"/>
          <a:stretch/>
        </p:blipFill>
        <p:spPr>
          <a:xfrm>
            <a:off x="8235095" y="2056401"/>
            <a:ext cx="908905" cy="2235925"/>
          </a:xfrm>
          <a:prstGeom prst="rect">
            <a:avLst/>
          </a:prstGeom>
          <a:noFill/>
          <a:ln>
            <a:noFill/>
          </a:ln>
          <a:effectLst>
            <a:reflection blurRad="0" dir="0" dist="0" endA="0" endPos="16000" fadeDir="5400012" kx="0" rotWithShape="0" algn="bl" stA="36000" stPos="0" sy="-100000" ky="0"/>
          </a:effectLst>
        </p:spPr>
      </p:pic>
      <p:pic>
        <p:nvPicPr>
          <p:cNvPr id="140" name="Google Shape;140;p17"/>
          <p:cNvPicPr preferRelativeResize="0"/>
          <p:nvPr/>
        </p:nvPicPr>
        <p:blipFill>
          <a:blip r:embed="rId7">
            <a:alphaModFix/>
          </a:blip>
          <a:stretch>
            <a:fillRect/>
          </a:stretch>
        </p:blipFill>
        <p:spPr>
          <a:xfrm>
            <a:off x="8288880" y="2241717"/>
            <a:ext cx="855118" cy="1821674"/>
          </a:xfrm>
          <a:prstGeom prst="rect">
            <a:avLst/>
          </a:prstGeom>
          <a:noFill/>
          <a:ln>
            <a:noFill/>
          </a:ln>
        </p:spPr>
      </p:pic>
      <p:pic>
        <p:nvPicPr>
          <p:cNvPr id="141" name="Google Shape;141;p17"/>
          <p:cNvPicPr preferRelativeResize="0"/>
          <p:nvPr/>
        </p:nvPicPr>
        <p:blipFill>
          <a:blip r:embed="rId8">
            <a:alphaModFix/>
          </a:blip>
          <a:stretch>
            <a:fillRect/>
          </a:stretch>
        </p:blipFill>
        <p:spPr>
          <a:xfrm>
            <a:off x="489550" y="973238"/>
            <a:ext cx="3410073" cy="1977825"/>
          </a:xfrm>
          <a:prstGeom prst="rect">
            <a:avLst/>
          </a:prstGeom>
          <a:noFill/>
          <a:ln>
            <a:noFill/>
          </a:ln>
        </p:spPr>
      </p:pic>
      <p:cxnSp>
        <p:nvCxnSpPr>
          <p:cNvPr id="142" name="Google Shape;142;p17"/>
          <p:cNvCxnSpPr/>
          <p:nvPr/>
        </p:nvCxnSpPr>
        <p:spPr>
          <a:xfrm rot="10800000">
            <a:off x="964888" y="3031850"/>
            <a:ext cx="24594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143" name="Google Shape;143;p17"/>
          <p:cNvSpPr txBox="1"/>
          <p:nvPr/>
        </p:nvSpPr>
        <p:spPr>
          <a:xfrm>
            <a:off x="1098538" y="3287575"/>
            <a:ext cx="2192100" cy="831300"/>
          </a:xfrm>
          <a:prstGeom prst="rect">
            <a:avLst/>
          </a:prstGeom>
          <a:noFill/>
          <a:ln>
            <a:noFill/>
          </a:ln>
          <a:effectLst>
            <a:outerShdw blurRad="285750" rotWithShape="0" algn="bl" dist="47625">
              <a:srgbClr val="000000">
                <a:alpha val="5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venir"/>
                <a:ea typeface="Avenir"/>
                <a:cs typeface="Avenir"/>
                <a:sym typeface="Avenir"/>
              </a:rPr>
              <a:t>Nawaf KHABALI </a:t>
            </a:r>
            <a:br>
              <a:rPr b="1" lang="en">
                <a:solidFill>
                  <a:schemeClr val="lt1"/>
                </a:solidFill>
                <a:latin typeface="Avenir"/>
                <a:ea typeface="Avenir"/>
                <a:cs typeface="Avenir"/>
                <a:sym typeface="Avenir"/>
              </a:rPr>
            </a:br>
            <a:r>
              <a:rPr b="1" lang="en">
                <a:solidFill>
                  <a:schemeClr val="lt1"/>
                </a:solidFill>
                <a:latin typeface="Avenir"/>
                <a:ea typeface="Avenir"/>
                <a:cs typeface="Avenir"/>
                <a:sym typeface="Avenir"/>
              </a:rPr>
              <a:t>5-12-23</a:t>
            </a:r>
            <a:br>
              <a:rPr b="1" lang="en">
                <a:solidFill>
                  <a:schemeClr val="lt1"/>
                </a:solidFill>
                <a:latin typeface="Avenir"/>
                <a:ea typeface="Avenir"/>
                <a:cs typeface="Avenir"/>
                <a:sym typeface="Avenir"/>
              </a:rPr>
            </a:br>
            <a:r>
              <a:rPr b="1" lang="en">
                <a:solidFill>
                  <a:schemeClr val="lt1"/>
                </a:solidFill>
                <a:latin typeface="Avenir"/>
                <a:ea typeface="Avenir"/>
                <a:cs typeface="Avenir"/>
                <a:sym typeface="Avenir"/>
              </a:rPr>
              <a:t>BTS</a:t>
            </a:r>
            <a:endParaRPr b="1">
              <a:solidFill>
                <a:schemeClr val="lt1"/>
              </a:solidFill>
              <a:latin typeface="Avenir"/>
              <a:ea typeface="Avenir"/>
              <a:cs typeface="Avenir"/>
              <a:sym typeface="Avenir"/>
            </a:endParaRPr>
          </a:p>
        </p:txBody>
      </p:sp>
      <p:sp>
        <p:nvSpPr>
          <p:cNvPr id="144" name="Google Shape;144;p17"/>
          <p:cNvSpPr/>
          <p:nvPr/>
        </p:nvSpPr>
        <p:spPr>
          <a:xfrm rot="5400000">
            <a:off x="1553200" y="249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294EAE"/>
            </a:gs>
            <a:gs pos="100000">
              <a:srgbClr val="132041"/>
            </a:gs>
          </a:gsLst>
          <a:path path="circle">
            <a:fillToRect b="100%" l="100%"/>
          </a:path>
          <a:tileRect r="-100%" t="-100%"/>
        </a:gradFill>
      </p:bgPr>
    </p:bg>
    <p:spTree>
      <p:nvGrpSpPr>
        <p:cNvPr id="264" name="Shape 264"/>
        <p:cNvGrpSpPr/>
        <p:nvPr/>
      </p:nvGrpSpPr>
      <p:grpSpPr>
        <a:xfrm>
          <a:off x="0" y="0"/>
          <a:ext cx="0" cy="0"/>
          <a:chOff x="0" y="0"/>
          <a:chExt cx="0" cy="0"/>
        </a:xfrm>
      </p:grpSpPr>
      <p:sp>
        <p:nvSpPr>
          <p:cNvPr id="265" name="Google Shape;265;p26"/>
          <p:cNvSpPr/>
          <p:nvPr/>
        </p:nvSpPr>
        <p:spPr>
          <a:xfrm>
            <a:off x="4576975" y="0"/>
            <a:ext cx="45669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6"/>
          <p:cNvPicPr preferRelativeResize="0"/>
          <p:nvPr/>
        </p:nvPicPr>
        <p:blipFill>
          <a:blip r:embed="rId3">
            <a:alphaModFix amt="28000"/>
          </a:blip>
          <a:stretch>
            <a:fillRect/>
          </a:stretch>
        </p:blipFill>
        <p:spPr>
          <a:xfrm>
            <a:off x="712237" y="539050"/>
            <a:ext cx="2929776" cy="200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cxnSp>
        <p:nvCxnSpPr>
          <p:cNvPr id="267" name="Google Shape;267;p26"/>
          <p:cNvCxnSpPr/>
          <p:nvPr/>
        </p:nvCxnSpPr>
        <p:spPr>
          <a:xfrm rot="10800000">
            <a:off x="3860351" y="1604400"/>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268" name="Google Shape;268;p26"/>
          <p:cNvSpPr txBox="1"/>
          <p:nvPr/>
        </p:nvSpPr>
        <p:spPr>
          <a:xfrm>
            <a:off x="620425" y="2143950"/>
            <a:ext cx="3021600" cy="738900"/>
          </a:xfrm>
          <a:prstGeom prst="rect">
            <a:avLst/>
          </a:prstGeom>
          <a:noFill/>
          <a:ln>
            <a:noFill/>
          </a:ln>
          <a:effectLst>
            <a:outerShdw blurRad="57150" rotWithShape="0" algn="bl" dir="5400000" dist="19050">
              <a:srgbClr val="000000">
                <a:alpha val="4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Caveat"/>
                <a:ea typeface="Caveat"/>
                <a:cs typeface="Caveat"/>
                <a:sym typeface="Caveat"/>
              </a:rPr>
              <a:t>INTRO</a:t>
            </a:r>
            <a:r>
              <a:rPr b="1" lang="en" sz="3500">
                <a:solidFill>
                  <a:schemeClr val="lt1"/>
                </a:solidFill>
                <a:latin typeface="Caveat"/>
                <a:ea typeface="Caveat"/>
                <a:cs typeface="Caveat"/>
                <a:sym typeface="Caveat"/>
              </a:rPr>
              <a:t>D</a:t>
            </a:r>
            <a:r>
              <a:rPr b="1" lang="en" sz="3600">
                <a:solidFill>
                  <a:schemeClr val="lt1"/>
                </a:solidFill>
                <a:latin typeface="Caveat"/>
                <a:ea typeface="Caveat"/>
                <a:cs typeface="Caveat"/>
                <a:sym typeface="Caveat"/>
              </a:rPr>
              <a:t>UCTION</a:t>
            </a:r>
            <a:endParaRPr b="1" sz="3600">
              <a:solidFill>
                <a:schemeClr val="lt1"/>
              </a:solidFill>
              <a:latin typeface="Caveat"/>
              <a:ea typeface="Caveat"/>
              <a:cs typeface="Caveat"/>
              <a:sym typeface="Caveat"/>
            </a:endParaRPr>
          </a:p>
        </p:txBody>
      </p:sp>
      <p:sp>
        <p:nvSpPr>
          <p:cNvPr id="269" name="Google Shape;269;p26"/>
          <p:cNvSpPr/>
          <p:nvPr/>
        </p:nvSpPr>
        <p:spPr>
          <a:xfrm rot="5400000">
            <a:off x="1908475" y="250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nvSpPr>
        <p:spPr>
          <a:xfrm>
            <a:off x="4884450" y="205200"/>
            <a:ext cx="4006200" cy="4554600"/>
          </a:xfrm>
          <a:prstGeom prst="rect">
            <a:avLst/>
          </a:prstGeom>
          <a:noFill/>
          <a:ln>
            <a:noFill/>
          </a:ln>
          <a:effectLst>
            <a:outerShdw blurRad="42863" rotWithShape="0" algn="bl">
              <a:srgbClr val="FFFFFF">
                <a:alpha val="52999"/>
              </a:srgbClr>
            </a:outerShdw>
          </a:effectLst>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t/>
            </a:r>
            <a:endParaRPr sz="600">
              <a:solidFill>
                <a:schemeClr val="lt2"/>
              </a:solidFill>
              <a:latin typeface="Raleway SemiBold"/>
              <a:ea typeface="Raleway SemiBold"/>
              <a:cs typeface="Raleway SemiBold"/>
              <a:sym typeface="Raleway SemiBold"/>
            </a:endParaRPr>
          </a:p>
        </p:txBody>
      </p:sp>
      <p:pic>
        <p:nvPicPr>
          <p:cNvPr id="271" name="Google Shape;271;p26"/>
          <p:cNvPicPr preferRelativeResize="0"/>
          <p:nvPr/>
        </p:nvPicPr>
        <p:blipFill>
          <a:blip r:embed="rId4">
            <a:alphaModFix/>
          </a:blip>
          <a:stretch>
            <a:fillRect/>
          </a:stretch>
        </p:blipFill>
        <p:spPr>
          <a:xfrm>
            <a:off x="74549" y="71125"/>
            <a:ext cx="1080725" cy="626825"/>
          </a:xfrm>
          <a:prstGeom prst="rect">
            <a:avLst/>
          </a:prstGeom>
          <a:noFill/>
          <a:ln>
            <a:noFill/>
          </a:ln>
        </p:spPr>
      </p:pic>
      <p:cxnSp>
        <p:nvCxnSpPr>
          <p:cNvPr id="272" name="Google Shape;272;p26"/>
          <p:cNvCxnSpPr/>
          <p:nvPr/>
        </p:nvCxnSpPr>
        <p:spPr>
          <a:xfrm>
            <a:off x="3702701" y="2544150"/>
            <a:ext cx="3153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pic>
        <p:nvPicPr>
          <p:cNvPr id="273" name="Google Shape;273;p26"/>
          <p:cNvPicPr preferRelativeResize="0"/>
          <p:nvPr/>
        </p:nvPicPr>
        <p:blipFill rotWithShape="1">
          <a:blip r:embed="rId5">
            <a:alphaModFix amt="37000"/>
          </a:blip>
          <a:srcRect b="12787" l="28465" r="29017" t="12563"/>
          <a:stretch/>
        </p:blipFill>
        <p:spPr>
          <a:xfrm>
            <a:off x="4976649" y="591625"/>
            <a:ext cx="3729850" cy="4365825"/>
          </a:xfrm>
          <a:prstGeom prst="rect">
            <a:avLst/>
          </a:prstGeom>
          <a:noFill/>
          <a:ln>
            <a:noFill/>
          </a:ln>
          <a:effectLst>
            <a:outerShdw blurRad="242888" rotWithShape="0" algn="bl" dist="104775">
              <a:srgbClr val="000000">
                <a:alpha val="58999"/>
              </a:srgbClr>
            </a:outerShdw>
          </a:effectLst>
        </p:spPr>
      </p:pic>
      <p:sp>
        <p:nvSpPr>
          <p:cNvPr id="274" name="Google Shape;274;p26"/>
          <p:cNvSpPr txBox="1"/>
          <p:nvPr/>
        </p:nvSpPr>
        <p:spPr>
          <a:xfrm>
            <a:off x="4727175" y="1838325"/>
            <a:ext cx="3354600" cy="1550400"/>
          </a:xfrm>
          <a:prstGeom prst="rect">
            <a:avLst/>
          </a:prstGeom>
          <a:noFill/>
          <a:ln>
            <a:noFill/>
          </a:ln>
          <a:effectLst>
            <a:outerShdw blurRad="42863" rotWithShape="0" algn="bl">
              <a:srgbClr val="FFFFFF">
                <a:alpha val="52999"/>
              </a:srgbClr>
            </a:outerShdw>
          </a:effectLst>
        </p:spPr>
        <p:txBody>
          <a:bodyPr anchorCtr="0" anchor="ctr" bIns="91425" lIns="91425" spcFirstLastPara="1" rIns="91425" wrap="square" tIns="91425">
            <a:noAutofit/>
          </a:bodyPr>
          <a:lstStyle/>
          <a:p>
            <a:pPr indent="-368300" lvl="0" marL="457200" marR="0" rtl="0" algn="l">
              <a:lnSpc>
                <a:spcPct val="200000"/>
              </a:lnSpc>
              <a:spcBef>
                <a:spcPts val="0"/>
              </a:spcBef>
              <a:spcAft>
                <a:spcPts val="0"/>
              </a:spcAft>
              <a:buClr>
                <a:schemeClr val="lt1"/>
              </a:buClr>
              <a:buSzPts val="2200"/>
              <a:buFont typeface="Raleway SemiBold"/>
              <a:buChar char="+"/>
            </a:pPr>
            <a:r>
              <a:rPr lang="en" sz="2200">
                <a:solidFill>
                  <a:schemeClr val="lt1"/>
                </a:solidFill>
                <a:latin typeface="Raleway SemiBold"/>
                <a:ea typeface="Raleway SemiBold"/>
                <a:cs typeface="Raleway SemiBold"/>
                <a:sym typeface="Raleway SemiBold"/>
              </a:rPr>
              <a:t>Contexte</a:t>
            </a:r>
            <a:endParaRPr sz="2200">
              <a:solidFill>
                <a:schemeClr val="lt1"/>
              </a:solidFill>
              <a:latin typeface="Raleway SemiBold"/>
              <a:ea typeface="Raleway SemiBold"/>
              <a:cs typeface="Raleway SemiBold"/>
              <a:sym typeface="Raleway SemiBold"/>
            </a:endParaRPr>
          </a:p>
          <a:p>
            <a:pPr indent="-368300" lvl="0" marL="457200" marR="0" rtl="0" algn="l">
              <a:lnSpc>
                <a:spcPct val="200000"/>
              </a:lnSpc>
              <a:spcBef>
                <a:spcPts val="0"/>
              </a:spcBef>
              <a:spcAft>
                <a:spcPts val="0"/>
              </a:spcAft>
              <a:buClr>
                <a:schemeClr val="lt1"/>
              </a:buClr>
              <a:buSzPts val="2200"/>
              <a:buFont typeface="Raleway SemiBold"/>
              <a:buChar char="+"/>
            </a:pPr>
            <a:r>
              <a:rPr lang="en" sz="2200">
                <a:solidFill>
                  <a:schemeClr val="lt1"/>
                </a:solidFill>
                <a:latin typeface="Raleway SemiBold"/>
                <a:ea typeface="Raleway SemiBold"/>
                <a:cs typeface="Raleway SemiBold"/>
                <a:sym typeface="Raleway SemiBold"/>
              </a:rPr>
              <a:t>Travail à faire</a:t>
            </a:r>
            <a:endParaRPr sz="2200">
              <a:solidFill>
                <a:schemeClr val="lt1"/>
              </a:solidFill>
              <a:latin typeface="Raleway SemiBold"/>
              <a:ea typeface="Raleway SemiBold"/>
              <a:cs typeface="Raleway SemiBold"/>
              <a:sym typeface="Raleway SemiBold"/>
            </a:endParaRPr>
          </a:p>
        </p:txBody>
      </p:sp>
      <p:pic>
        <p:nvPicPr>
          <p:cNvPr id="275" name="Google Shape;275;p26"/>
          <p:cNvPicPr preferRelativeResize="0"/>
          <p:nvPr/>
        </p:nvPicPr>
        <p:blipFill rotWithShape="1">
          <a:blip r:embed="rId6">
            <a:alphaModFix/>
          </a:blip>
          <a:srcRect b="16066" l="13853" r="11547" t="23142"/>
          <a:stretch/>
        </p:blipFill>
        <p:spPr>
          <a:xfrm rot="-1413123">
            <a:off x="4561843" y="-4721"/>
            <a:ext cx="1791966" cy="1095143"/>
          </a:xfrm>
          <a:prstGeom prst="rect">
            <a:avLst/>
          </a:prstGeom>
          <a:noFill/>
          <a:ln>
            <a:noFill/>
          </a:ln>
        </p:spPr>
      </p:pic>
      <p:grpSp>
        <p:nvGrpSpPr>
          <p:cNvPr id="276" name="Google Shape;276;p26"/>
          <p:cNvGrpSpPr/>
          <p:nvPr/>
        </p:nvGrpSpPr>
        <p:grpSpPr>
          <a:xfrm rot="-266291">
            <a:off x="8229199" y="3097716"/>
            <a:ext cx="653876" cy="702510"/>
            <a:chOff x="3927775" y="3249086"/>
            <a:chExt cx="752963" cy="810364"/>
          </a:xfrm>
        </p:grpSpPr>
        <p:pic>
          <p:nvPicPr>
            <p:cNvPr descr="https://cdn.iconscout.com/icon/free/png-256/free-javascript-2038874-1720087.png" id="277" name="Google Shape;277;p26"/>
            <p:cNvPicPr preferRelativeResize="0"/>
            <p:nvPr/>
          </p:nvPicPr>
          <p:blipFill rotWithShape="1">
            <a:blip r:embed="rId7">
              <a:alphaModFix/>
            </a:blip>
            <a:srcRect b="0" l="0" r="0" t="16736"/>
            <a:stretch/>
          </p:blipFill>
          <p:spPr>
            <a:xfrm>
              <a:off x="3927775" y="3432624"/>
              <a:ext cx="752797" cy="626825"/>
            </a:xfrm>
            <a:prstGeom prst="rect">
              <a:avLst/>
            </a:prstGeom>
            <a:noFill/>
            <a:ln>
              <a:noFill/>
            </a:ln>
            <a:effectLst>
              <a:outerShdw blurRad="57150" rotWithShape="0" algn="bl" dir="4140000" dist="19050">
                <a:srgbClr val="000000">
                  <a:alpha val="50000"/>
                </a:srgbClr>
              </a:outerShdw>
            </a:effectLst>
          </p:spPr>
        </p:pic>
        <p:sp>
          <p:nvSpPr>
            <p:cNvPr id="278" name="Google Shape;278;p26"/>
            <p:cNvSpPr txBox="1"/>
            <p:nvPr/>
          </p:nvSpPr>
          <p:spPr>
            <a:xfrm>
              <a:off x="3928038" y="3249086"/>
              <a:ext cx="752700" cy="1836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JS</a:t>
              </a:r>
              <a:endParaRPr b="1" sz="1300">
                <a:solidFill>
                  <a:schemeClr val="lt2"/>
                </a:solidFill>
                <a:latin typeface="IBM Plex Mono"/>
                <a:ea typeface="IBM Plex Mono"/>
                <a:cs typeface="IBM Plex Mono"/>
                <a:sym typeface="IBM Plex Mono"/>
              </a:endParaRPr>
            </a:p>
          </p:txBody>
        </p:sp>
      </p:grpSp>
      <p:grpSp>
        <p:nvGrpSpPr>
          <p:cNvPr id="279" name="Google Shape;279;p26"/>
          <p:cNvGrpSpPr/>
          <p:nvPr/>
        </p:nvGrpSpPr>
        <p:grpSpPr>
          <a:xfrm rot="-236124">
            <a:off x="8234923" y="1362453"/>
            <a:ext cx="653786" cy="681787"/>
            <a:chOff x="4434612" y="3174184"/>
            <a:chExt cx="738000" cy="743854"/>
          </a:xfrm>
        </p:grpSpPr>
        <p:pic>
          <p:nvPicPr>
            <p:cNvPr descr="https://cdn-icons-png.flaticon.com/512/1051/1051277.png" id="280" name="Google Shape;280;p26"/>
            <p:cNvPicPr preferRelativeResize="0"/>
            <p:nvPr/>
          </p:nvPicPr>
          <p:blipFill>
            <a:blip r:embed="rId8">
              <a:alphaModFix/>
            </a:blip>
            <a:stretch>
              <a:fillRect/>
            </a:stretch>
          </p:blipFill>
          <p:spPr>
            <a:xfrm>
              <a:off x="4532512" y="3375810"/>
              <a:ext cx="542250" cy="542227"/>
            </a:xfrm>
            <a:prstGeom prst="rect">
              <a:avLst/>
            </a:prstGeom>
            <a:noFill/>
            <a:ln>
              <a:noFill/>
            </a:ln>
            <a:effectLst>
              <a:outerShdw blurRad="57150" rotWithShape="0" algn="bl" dir="4140000" dist="19050">
                <a:srgbClr val="000000">
                  <a:alpha val="50000"/>
                </a:srgbClr>
              </a:outerShdw>
            </a:effectLst>
          </p:spPr>
        </p:pic>
        <p:sp>
          <p:nvSpPr>
            <p:cNvPr id="281" name="Google Shape;281;p26"/>
            <p:cNvSpPr txBox="1"/>
            <p:nvPr/>
          </p:nvSpPr>
          <p:spPr>
            <a:xfrm>
              <a:off x="4434612" y="3174184"/>
              <a:ext cx="738000" cy="2016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HTML</a:t>
              </a:r>
              <a:endParaRPr b="1" sz="1300">
                <a:solidFill>
                  <a:schemeClr val="lt2"/>
                </a:solidFill>
                <a:latin typeface="IBM Plex Mono"/>
                <a:ea typeface="IBM Plex Mono"/>
                <a:cs typeface="IBM Plex Mono"/>
                <a:sym typeface="IBM Plex Mono"/>
              </a:endParaRPr>
            </a:p>
          </p:txBody>
        </p:sp>
      </p:grpSp>
      <p:grpSp>
        <p:nvGrpSpPr>
          <p:cNvPr id="282" name="Google Shape;282;p26"/>
          <p:cNvGrpSpPr/>
          <p:nvPr/>
        </p:nvGrpSpPr>
        <p:grpSpPr>
          <a:xfrm rot="156823">
            <a:off x="8458711" y="2221714"/>
            <a:ext cx="653810" cy="701077"/>
            <a:chOff x="5311523" y="3249090"/>
            <a:chExt cx="738000" cy="791625"/>
          </a:xfrm>
        </p:grpSpPr>
        <p:pic>
          <p:nvPicPr>
            <p:cNvPr id="283" name="Google Shape;283;p26"/>
            <p:cNvPicPr preferRelativeResize="0"/>
            <p:nvPr/>
          </p:nvPicPr>
          <p:blipFill rotWithShape="1">
            <a:blip r:embed="rId9">
              <a:alphaModFix/>
            </a:blip>
            <a:srcRect b="8" l="7287" r="7278" t="14565"/>
            <a:stretch/>
          </p:blipFill>
          <p:spPr>
            <a:xfrm>
              <a:off x="5385838" y="3451365"/>
              <a:ext cx="589375" cy="589350"/>
            </a:xfrm>
            <a:prstGeom prst="rect">
              <a:avLst/>
            </a:prstGeom>
            <a:noFill/>
            <a:ln>
              <a:noFill/>
            </a:ln>
            <a:effectLst>
              <a:outerShdw blurRad="57150" rotWithShape="0" algn="bl" dir="4140000" dist="19050">
                <a:srgbClr val="000000">
                  <a:alpha val="50000"/>
                </a:srgbClr>
              </a:outerShdw>
            </a:effectLst>
          </p:spPr>
        </p:pic>
        <p:sp>
          <p:nvSpPr>
            <p:cNvPr id="284" name="Google Shape;284;p26"/>
            <p:cNvSpPr txBox="1"/>
            <p:nvPr/>
          </p:nvSpPr>
          <p:spPr>
            <a:xfrm>
              <a:off x="5311523" y="3249090"/>
              <a:ext cx="738000" cy="2352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CSS</a:t>
              </a:r>
              <a:endParaRPr b="1" sz="1300">
                <a:solidFill>
                  <a:schemeClr val="lt2"/>
                </a:solidFill>
                <a:latin typeface="IBM Plex Mono"/>
                <a:ea typeface="IBM Plex Mono"/>
                <a:cs typeface="IBM Plex Mono"/>
                <a:sym typeface="IBM Plex Mon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294EAE"/>
            </a:gs>
            <a:gs pos="100000">
              <a:srgbClr val="132041"/>
            </a:gs>
          </a:gsLst>
          <a:path path="circle">
            <a:fillToRect b="100%" l="100%"/>
          </a:path>
          <a:tileRect r="-100%" t="-100%"/>
        </a:gradFill>
      </p:bgPr>
    </p:bg>
    <p:spTree>
      <p:nvGrpSpPr>
        <p:cNvPr id="288" name="Shape 288"/>
        <p:cNvGrpSpPr/>
        <p:nvPr/>
      </p:nvGrpSpPr>
      <p:grpSpPr>
        <a:xfrm>
          <a:off x="0" y="0"/>
          <a:ext cx="0" cy="0"/>
          <a:chOff x="0" y="0"/>
          <a:chExt cx="0" cy="0"/>
        </a:xfrm>
      </p:grpSpPr>
      <p:sp>
        <p:nvSpPr>
          <p:cNvPr id="289" name="Google Shape;289;p27"/>
          <p:cNvSpPr/>
          <p:nvPr/>
        </p:nvSpPr>
        <p:spPr>
          <a:xfrm>
            <a:off x="125" y="0"/>
            <a:ext cx="9133800" cy="6981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7"/>
          <p:cNvPicPr preferRelativeResize="0"/>
          <p:nvPr/>
        </p:nvPicPr>
        <p:blipFill>
          <a:blip r:embed="rId3">
            <a:alphaModFix amt="17000"/>
          </a:blip>
          <a:stretch>
            <a:fillRect/>
          </a:stretch>
        </p:blipFill>
        <p:spPr>
          <a:xfrm>
            <a:off x="2225100" y="866714"/>
            <a:ext cx="4673750" cy="3198624"/>
          </a:xfrm>
          <a:prstGeom prst="rect">
            <a:avLst/>
          </a:prstGeom>
          <a:noFill/>
          <a:ln>
            <a:noFill/>
          </a:ln>
          <a:effectLst>
            <a:outerShdw blurRad="57150" rotWithShape="0" algn="bl" dir="5400000" dist="19050">
              <a:srgbClr val="000000">
                <a:alpha val="32000"/>
              </a:srgbClr>
            </a:outerShdw>
            <a:reflection blurRad="0" dir="5400000" dist="38100" endA="0" endPos="30000" fadeDir="5400012" kx="0" rotWithShape="0" algn="bl" stA="58000" stPos="0" sy="-100000" ky="0"/>
          </a:effectLst>
        </p:spPr>
      </p:pic>
      <p:sp>
        <p:nvSpPr>
          <p:cNvPr id="291" name="Google Shape;291;p27"/>
          <p:cNvSpPr txBox="1"/>
          <p:nvPr/>
        </p:nvSpPr>
        <p:spPr>
          <a:xfrm>
            <a:off x="2700176" y="-15662"/>
            <a:ext cx="3723600" cy="800400"/>
          </a:xfrm>
          <a:prstGeom prst="rect">
            <a:avLst/>
          </a:prstGeom>
          <a:noFill/>
          <a:ln>
            <a:noFill/>
          </a:ln>
          <a:effectLst>
            <a:outerShdw blurRad="57150" rotWithShape="0" algn="bl" dir="5400000" dist="19050">
              <a:srgbClr val="000000">
                <a:alpha val="4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Caveat"/>
                <a:ea typeface="Caveat"/>
                <a:cs typeface="Caveat"/>
                <a:sym typeface="Caveat"/>
              </a:rPr>
              <a:t>Introduction</a:t>
            </a:r>
            <a:endParaRPr b="1" sz="4000">
              <a:solidFill>
                <a:schemeClr val="lt1"/>
              </a:solidFill>
              <a:latin typeface="Caveat"/>
              <a:ea typeface="Caveat"/>
              <a:cs typeface="Caveat"/>
              <a:sym typeface="Caveat"/>
            </a:endParaRPr>
          </a:p>
        </p:txBody>
      </p:sp>
      <p:pic>
        <p:nvPicPr>
          <p:cNvPr id="292" name="Google Shape;292;p27"/>
          <p:cNvPicPr preferRelativeResize="0"/>
          <p:nvPr/>
        </p:nvPicPr>
        <p:blipFill rotWithShape="1">
          <a:blip r:embed="rId4">
            <a:alphaModFix amt="25000"/>
          </a:blip>
          <a:srcRect b="0" l="21858" r="22706" t="0"/>
          <a:stretch/>
        </p:blipFill>
        <p:spPr>
          <a:xfrm>
            <a:off x="8554942" y="35498"/>
            <a:ext cx="521233" cy="626825"/>
          </a:xfrm>
          <a:prstGeom prst="rect">
            <a:avLst/>
          </a:prstGeom>
          <a:noFill/>
          <a:ln>
            <a:noFill/>
          </a:ln>
          <a:effectLst>
            <a:outerShdw blurRad="328613" rotWithShape="0" algn="bl" dist="133350">
              <a:srgbClr val="000000">
                <a:alpha val="30000"/>
              </a:srgbClr>
            </a:outerShdw>
          </a:effectLst>
        </p:spPr>
      </p:pic>
      <p:sp>
        <p:nvSpPr>
          <p:cNvPr id="293" name="Google Shape;293;p27"/>
          <p:cNvSpPr txBox="1"/>
          <p:nvPr/>
        </p:nvSpPr>
        <p:spPr>
          <a:xfrm>
            <a:off x="516250" y="1336025"/>
            <a:ext cx="1934700" cy="1189800"/>
          </a:xfrm>
          <a:prstGeom prst="rect">
            <a:avLst/>
          </a:prstGeom>
          <a:noFill/>
          <a:ln>
            <a:noFill/>
          </a:ln>
          <a:effectLst>
            <a:outerShdw blurRad="42863" rotWithShape="0" algn="bl">
              <a:srgbClr val="FFFFFF">
                <a:alpha val="52999"/>
              </a:srgbClr>
            </a:outerShdw>
          </a:effectLst>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rPr lang="en" sz="2000">
                <a:solidFill>
                  <a:schemeClr val="lt1"/>
                </a:solidFill>
                <a:latin typeface="Raleway SemiBold"/>
                <a:ea typeface="Raleway SemiBold"/>
                <a:cs typeface="Raleway SemiBold"/>
                <a:sym typeface="Raleway SemiBold"/>
              </a:rPr>
              <a:t>+ Introduction</a:t>
            </a:r>
            <a:endParaRPr sz="2000">
              <a:solidFill>
                <a:schemeClr val="lt1"/>
              </a:solidFill>
              <a:latin typeface="Raleway SemiBold"/>
              <a:ea typeface="Raleway SemiBold"/>
              <a:cs typeface="Raleway SemiBold"/>
              <a:sym typeface="Raleway SemiBold"/>
            </a:endParaRPr>
          </a:p>
          <a:p>
            <a:pPr indent="0" lvl="0" marL="0" marR="0" rtl="0" algn="l">
              <a:lnSpc>
                <a:spcPct val="200000"/>
              </a:lnSpc>
              <a:spcBef>
                <a:spcPts val="0"/>
              </a:spcBef>
              <a:spcAft>
                <a:spcPts val="0"/>
              </a:spcAft>
              <a:buNone/>
            </a:pPr>
            <a:r>
              <a:t/>
            </a:r>
            <a:endParaRPr sz="600">
              <a:solidFill>
                <a:schemeClr val="lt2"/>
              </a:solidFill>
              <a:latin typeface="Raleway SemiBold"/>
              <a:ea typeface="Raleway SemiBold"/>
              <a:cs typeface="Raleway SemiBold"/>
              <a:sym typeface="Raleway SemiBold"/>
            </a:endParaRPr>
          </a:p>
        </p:txBody>
      </p:sp>
      <p:pic>
        <p:nvPicPr>
          <p:cNvPr id="294" name="Google Shape;294;p27"/>
          <p:cNvPicPr preferRelativeResize="0"/>
          <p:nvPr/>
        </p:nvPicPr>
        <p:blipFill>
          <a:blip r:embed="rId5">
            <a:alphaModFix/>
          </a:blip>
          <a:stretch>
            <a:fillRect/>
          </a:stretch>
        </p:blipFill>
        <p:spPr>
          <a:xfrm>
            <a:off x="74549" y="71125"/>
            <a:ext cx="1080725" cy="626825"/>
          </a:xfrm>
          <a:prstGeom prst="rect">
            <a:avLst/>
          </a:prstGeom>
          <a:noFill/>
          <a:ln>
            <a:noFill/>
          </a:ln>
        </p:spPr>
      </p:pic>
      <p:cxnSp>
        <p:nvCxnSpPr>
          <p:cNvPr id="295" name="Google Shape;295;p27"/>
          <p:cNvCxnSpPr/>
          <p:nvPr/>
        </p:nvCxnSpPr>
        <p:spPr>
          <a:xfrm rot="10800000">
            <a:off x="4561976" y="-182625"/>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296" name="Google Shape;296;p27"/>
          <p:cNvSpPr/>
          <p:nvPr/>
        </p:nvSpPr>
        <p:spPr>
          <a:xfrm>
            <a:off x="125" y="4984200"/>
            <a:ext cx="91440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294EAE"/>
            </a:gs>
            <a:gs pos="100000">
              <a:srgbClr val="132041"/>
            </a:gs>
          </a:gsLst>
          <a:path path="circle">
            <a:fillToRect b="100%" l="100%"/>
          </a:path>
          <a:tileRect r="-100%" t="-100%"/>
        </a:gradFill>
      </p:bgPr>
    </p:bg>
    <p:spTree>
      <p:nvGrpSpPr>
        <p:cNvPr id="300" name="Shape 300"/>
        <p:cNvGrpSpPr/>
        <p:nvPr/>
      </p:nvGrpSpPr>
      <p:grpSpPr>
        <a:xfrm>
          <a:off x="0" y="0"/>
          <a:ext cx="0" cy="0"/>
          <a:chOff x="0" y="0"/>
          <a:chExt cx="0" cy="0"/>
        </a:xfrm>
      </p:grpSpPr>
      <p:sp>
        <p:nvSpPr>
          <p:cNvPr id="301" name="Google Shape;301;p28"/>
          <p:cNvSpPr/>
          <p:nvPr/>
        </p:nvSpPr>
        <p:spPr>
          <a:xfrm>
            <a:off x="125" y="0"/>
            <a:ext cx="9133800" cy="6981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txBox="1"/>
          <p:nvPr/>
        </p:nvSpPr>
        <p:spPr>
          <a:xfrm>
            <a:off x="2700176" y="-15662"/>
            <a:ext cx="3723600" cy="800400"/>
          </a:xfrm>
          <a:prstGeom prst="rect">
            <a:avLst/>
          </a:prstGeom>
          <a:noFill/>
          <a:ln>
            <a:noFill/>
          </a:ln>
          <a:effectLst>
            <a:outerShdw blurRad="57150" rotWithShape="0" algn="bl" dir="5400000" dist="19050">
              <a:srgbClr val="000000">
                <a:alpha val="4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Caveat"/>
                <a:ea typeface="Caveat"/>
                <a:cs typeface="Caveat"/>
                <a:sym typeface="Caveat"/>
              </a:rPr>
              <a:t>ICons</a:t>
            </a:r>
            <a:endParaRPr b="1" sz="4000">
              <a:solidFill>
                <a:schemeClr val="lt1"/>
              </a:solidFill>
              <a:latin typeface="Caveat"/>
              <a:ea typeface="Caveat"/>
              <a:cs typeface="Caveat"/>
              <a:sym typeface="Caveat"/>
            </a:endParaRPr>
          </a:p>
        </p:txBody>
      </p:sp>
      <p:pic>
        <p:nvPicPr>
          <p:cNvPr id="303" name="Google Shape;303;p28"/>
          <p:cNvPicPr preferRelativeResize="0"/>
          <p:nvPr/>
        </p:nvPicPr>
        <p:blipFill rotWithShape="1">
          <a:blip r:embed="rId3">
            <a:alphaModFix amt="25000"/>
          </a:blip>
          <a:srcRect b="0" l="21858" r="22706" t="0"/>
          <a:stretch/>
        </p:blipFill>
        <p:spPr>
          <a:xfrm>
            <a:off x="7890125" y="2331752"/>
            <a:ext cx="1175801" cy="1414001"/>
          </a:xfrm>
          <a:prstGeom prst="rect">
            <a:avLst/>
          </a:prstGeom>
          <a:noFill/>
          <a:ln>
            <a:noFill/>
          </a:ln>
          <a:effectLst>
            <a:outerShdw blurRad="328613" rotWithShape="0" algn="bl" dist="133350">
              <a:srgbClr val="000000">
                <a:alpha val="30000"/>
              </a:srgbClr>
            </a:outerShdw>
          </a:effectLst>
        </p:spPr>
      </p:pic>
      <p:pic>
        <p:nvPicPr>
          <p:cNvPr id="304" name="Google Shape;304;p28"/>
          <p:cNvPicPr preferRelativeResize="0"/>
          <p:nvPr/>
        </p:nvPicPr>
        <p:blipFill>
          <a:blip r:embed="rId4">
            <a:alphaModFix/>
          </a:blip>
          <a:stretch>
            <a:fillRect/>
          </a:stretch>
        </p:blipFill>
        <p:spPr>
          <a:xfrm>
            <a:off x="74549" y="71125"/>
            <a:ext cx="1080725" cy="626825"/>
          </a:xfrm>
          <a:prstGeom prst="rect">
            <a:avLst/>
          </a:prstGeom>
          <a:noFill/>
          <a:ln>
            <a:noFill/>
          </a:ln>
        </p:spPr>
      </p:pic>
      <p:cxnSp>
        <p:nvCxnSpPr>
          <p:cNvPr id="305" name="Google Shape;305;p28"/>
          <p:cNvCxnSpPr/>
          <p:nvPr/>
        </p:nvCxnSpPr>
        <p:spPr>
          <a:xfrm rot="10800000">
            <a:off x="4561976" y="-182625"/>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306" name="Google Shape;306;p28"/>
          <p:cNvSpPr/>
          <p:nvPr/>
        </p:nvSpPr>
        <p:spPr>
          <a:xfrm>
            <a:off x="125" y="4984200"/>
            <a:ext cx="91440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8"/>
          <p:cNvPicPr preferRelativeResize="0"/>
          <p:nvPr/>
        </p:nvPicPr>
        <p:blipFill rotWithShape="1">
          <a:blip r:embed="rId5">
            <a:alphaModFix amt="37000"/>
          </a:blip>
          <a:srcRect b="12787" l="28465" r="29017" t="12563"/>
          <a:stretch/>
        </p:blipFill>
        <p:spPr>
          <a:xfrm>
            <a:off x="7655358" y="283849"/>
            <a:ext cx="1410574" cy="1651100"/>
          </a:xfrm>
          <a:prstGeom prst="rect">
            <a:avLst/>
          </a:prstGeom>
          <a:noFill/>
          <a:ln>
            <a:noFill/>
          </a:ln>
        </p:spPr>
      </p:pic>
      <p:pic>
        <p:nvPicPr>
          <p:cNvPr id="308" name="Google Shape;308;p28"/>
          <p:cNvPicPr preferRelativeResize="0"/>
          <p:nvPr/>
        </p:nvPicPr>
        <p:blipFill>
          <a:blip r:embed="rId6">
            <a:alphaModFix amt="36000"/>
          </a:blip>
          <a:stretch>
            <a:fillRect/>
          </a:stretch>
        </p:blipFill>
        <p:spPr>
          <a:xfrm>
            <a:off x="131263" y="831225"/>
            <a:ext cx="2933775" cy="1955850"/>
          </a:xfrm>
          <a:prstGeom prst="rect">
            <a:avLst/>
          </a:prstGeom>
          <a:noFill/>
          <a:ln>
            <a:noFill/>
          </a:ln>
        </p:spPr>
      </p:pic>
      <p:pic>
        <p:nvPicPr>
          <p:cNvPr id="309" name="Google Shape;309;p28"/>
          <p:cNvPicPr preferRelativeResize="0"/>
          <p:nvPr/>
        </p:nvPicPr>
        <p:blipFill rotWithShape="1">
          <a:blip r:embed="rId7">
            <a:alphaModFix/>
          </a:blip>
          <a:srcRect b="2428" l="8424" r="44217" t="32118"/>
          <a:stretch/>
        </p:blipFill>
        <p:spPr>
          <a:xfrm>
            <a:off x="466700" y="3451375"/>
            <a:ext cx="1304501" cy="1202000"/>
          </a:xfrm>
          <a:prstGeom prst="rect">
            <a:avLst/>
          </a:prstGeom>
          <a:noFill/>
          <a:ln>
            <a:noFill/>
          </a:ln>
        </p:spPr>
      </p:pic>
      <p:pic>
        <p:nvPicPr>
          <p:cNvPr id="310" name="Google Shape;310;p28"/>
          <p:cNvPicPr preferRelativeResize="0"/>
          <p:nvPr/>
        </p:nvPicPr>
        <p:blipFill rotWithShape="1">
          <a:blip r:embed="rId7">
            <a:alphaModFix/>
          </a:blip>
          <a:srcRect b="43707" l="55297" r="-6508" t="-6505"/>
          <a:stretch/>
        </p:blipFill>
        <p:spPr>
          <a:xfrm>
            <a:off x="2144200" y="3121700"/>
            <a:ext cx="1410575" cy="1153200"/>
          </a:xfrm>
          <a:prstGeom prst="rect">
            <a:avLst/>
          </a:prstGeom>
          <a:noFill/>
          <a:ln>
            <a:noFill/>
          </a:ln>
        </p:spPr>
      </p:pic>
      <p:grpSp>
        <p:nvGrpSpPr>
          <p:cNvPr id="311" name="Google Shape;311;p28"/>
          <p:cNvGrpSpPr/>
          <p:nvPr/>
        </p:nvGrpSpPr>
        <p:grpSpPr>
          <a:xfrm>
            <a:off x="5041590" y="1835079"/>
            <a:ext cx="738199" cy="698083"/>
            <a:chOff x="3927775" y="3273320"/>
            <a:chExt cx="752957" cy="786130"/>
          </a:xfrm>
        </p:grpSpPr>
        <p:pic>
          <p:nvPicPr>
            <p:cNvPr descr="https://cdn.iconscout.com/icon/free/png-256/free-javascript-2038874-1720087.png" id="312" name="Google Shape;312;p28"/>
            <p:cNvPicPr preferRelativeResize="0"/>
            <p:nvPr/>
          </p:nvPicPr>
          <p:blipFill rotWithShape="1">
            <a:blip r:embed="rId8">
              <a:alphaModFix/>
            </a:blip>
            <a:srcRect b="0" l="0" r="0" t="16736"/>
            <a:stretch/>
          </p:blipFill>
          <p:spPr>
            <a:xfrm>
              <a:off x="3927775" y="3432624"/>
              <a:ext cx="752797" cy="626825"/>
            </a:xfrm>
            <a:prstGeom prst="rect">
              <a:avLst/>
            </a:prstGeom>
            <a:noFill/>
            <a:ln>
              <a:noFill/>
            </a:ln>
          </p:spPr>
        </p:pic>
        <p:sp>
          <p:nvSpPr>
            <p:cNvPr id="313" name="Google Shape;313;p28"/>
            <p:cNvSpPr txBox="1"/>
            <p:nvPr/>
          </p:nvSpPr>
          <p:spPr>
            <a:xfrm>
              <a:off x="3928032" y="3273320"/>
              <a:ext cx="752700" cy="15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JS</a:t>
              </a:r>
              <a:endParaRPr b="1" sz="1300">
                <a:solidFill>
                  <a:schemeClr val="lt2"/>
                </a:solidFill>
                <a:latin typeface="IBM Plex Mono"/>
                <a:ea typeface="IBM Plex Mono"/>
                <a:cs typeface="IBM Plex Mono"/>
                <a:sym typeface="IBM Plex Mono"/>
              </a:endParaRPr>
            </a:p>
          </p:txBody>
        </p:sp>
      </p:grpSp>
      <p:grpSp>
        <p:nvGrpSpPr>
          <p:cNvPr id="314" name="Google Shape;314;p28"/>
          <p:cNvGrpSpPr/>
          <p:nvPr/>
        </p:nvGrpSpPr>
        <p:grpSpPr>
          <a:xfrm>
            <a:off x="4461655" y="3278354"/>
            <a:ext cx="738000" cy="683833"/>
            <a:chOff x="4434618" y="3234204"/>
            <a:chExt cx="738000" cy="683833"/>
          </a:xfrm>
        </p:grpSpPr>
        <p:pic>
          <p:nvPicPr>
            <p:cNvPr descr="https://cdn-icons-png.flaticon.com/512/1051/1051277.png" id="315" name="Google Shape;315;p28"/>
            <p:cNvPicPr preferRelativeResize="0"/>
            <p:nvPr/>
          </p:nvPicPr>
          <p:blipFill>
            <a:blip r:embed="rId9">
              <a:alphaModFix/>
            </a:blip>
            <a:stretch>
              <a:fillRect/>
            </a:stretch>
          </p:blipFill>
          <p:spPr>
            <a:xfrm>
              <a:off x="4532512" y="3375810"/>
              <a:ext cx="542250" cy="542227"/>
            </a:xfrm>
            <a:prstGeom prst="rect">
              <a:avLst/>
            </a:prstGeom>
            <a:noFill/>
            <a:ln>
              <a:noFill/>
            </a:ln>
          </p:spPr>
        </p:pic>
        <p:sp>
          <p:nvSpPr>
            <p:cNvPr id="316" name="Google Shape;316;p28"/>
            <p:cNvSpPr txBox="1"/>
            <p:nvPr/>
          </p:nvSpPr>
          <p:spPr>
            <a:xfrm>
              <a:off x="4434618" y="3234204"/>
              <a:ext cx="738000" cy="1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HTML</a:t>
              </a:r>
              <a:endParaRPr b="1" sz="1300">
                <a:solidFill>
                  <a:schemeClr val="lt2"/>
                </a:solidFill>
                <a:latin typeface="IBM Plex Mono"/>
                <a:ea typeface="IBM Plex Mono"/>
                <a:cs typeface="IBM Plex Mono"/>
                <a:sym typeface="IBM Plex Mono"/>
              </a:endParaRPr>
            </a:p>
          </p:txBody>
        </p:sp>
      </p:grpSp>
      <p:grpSp>
        <p:nvGrpSpPr>
          <p:cNvPr id="317" name="Google Shape;317;p28"/>
          <p:cNvGrpSpPr/>
          <p:nvPr/>
        </p:nvGrpSpPr>
        <p:grpSpPr>
          <a:xfrm>
            <a:off x="5272068" y="3121704"/>
            <a:ext cx="738000" cy="698061"/>
            <a:chOff x="5311518" y="3342654"/>
            <a:chExt cx="738000" cy="698061"/>
          </a:xfrm>
        </p:grpSpPr>
        <p:pic>
          <p:nvPicPr>
            <p:cNvPr id="318" name="Google Shape;318;p28"/>
            <p:cNvPicPr preferRelativeResize="0"/>
            <p:nvPr/>
          </p:nvPicPr>
          <p:blipFill rotWithShape="1">
            <a:blip r:embed="rId10">
              <a:alphaModFix/>
            </a:blip>
            <a:srcRect b="8" l="7287" r="7278" t="14565"/>
            <a:stretch/>
          </p:blipFill>
          <p:spPr>
            <a:xfrm>
              <a:off x="5385838" y="3451365"/>
              <a:ext cx="589375" cy="589350"/>
            </a:xfrm>
            <a:prstGeom prst="rect">
              <a:avLst/>
            </a:prstGeom>
            <a:noFill/>
            <a:ln>
              <a:noFill/>
            </a:ln>
          </p:spPr>
        </p:pic>
        <p:sp>
          <p:nvSpPr>
            <p:cNvPr id="319" name="Google Shape;319;p28"/>
            <p:cNvSpPr txBox="1"/>
            <p:nvPr/>
          </p:nvSpPr>
          <p:spPr>
            <a:xfrm>
              <a:off x="5311518" y="3342654"/>
              <a:ext cx="738000" cy="1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CS</a:t>
              </a:r>
              <a:r>
                <a:rPr b="1" lang="en">
                  <a:solidFill>
                    <a:schemeClr val="lt2"/>
                  </a:solidFill>
                  <a:latin typeface="IBM Plex Mono"/>
                  <a:ea typeface="IBM Plex Mono"/>
                  <a:cs typeface="IBM Plex Mono"/>
                  <a:sym typeface="IBM Plex Mono"/>
                </a:rPr>
                <a:t>S</a:t>
              </a:r>
              <a:endParaRPr b="1" sz="1300">
                <a:solidFill>
                  <a:schemeClr val="lt2"/>
                </a:solidFill>
                <a:latin typeface="IBM Plex Mono"/>
                <a:ea typeface="IBM Plex Mono"/>
                <a:cs typeface="IBM Plex Mono"/>
                <a:sym typeface="IBM Plex Mono"/>
              </a:endParaRPr>
            </a:p>
          </p:txBody>
        </p:sp>
      </p:grpSp>
      <p:pic>
        <p:nvPicPr>
          <p:cNvPr id="320" name="Google Shape;320;p28"/>
          <p:cNvPicPr preferRelativeResize="0"/>
          <p:nvPr/>
        </p:nvPicPr>
        <p:blipFill rotWithShape="1">
          <a:blip r:embed="rId11">
            <a:alphaModFix amt="16000"/>
          </a:blip>
          <a:srcRect b="19633" l="28626" r="21493" t="10421"/>
          <a:stretch/>
        </p:blipFill>
        <p:spPr>
          <a:xfrm>
            <a:off x="5779799" y="1729611"/>
            <a:ext cx="2196275" cy="2309710"/>
          </a:xfrm>
          <a:prstGeom prst="rect">
            <a:avLst/>
          </a:prstGeom>
          <a:noFill/>
          <a:ln>
            <a:noFill/>
          </a:ln>
          <a:effectLst>
            <a:outerShdw blurRad="242888" rotWithShape="0" algn="bl" dist="104775">
              <a:srgbClr val="000000">
                <a:alpha val="58999"/>
              </a:srgbClr>
            </a:outerShdw>
          </a:effectLst>
        </p:spPr>
      </p:pic>
      <p:pic>
        <p:nvPicPr>
          <p:cNvPr descr="https://i.pinimg.com/originals/49/12/bf/4912bfaef359c4aaf6f8825bd0a9d3f7.png" id="321" name="Google Shape;321;p28"/>
          <p:cNvPicPr preferRelativeResize="0"/>
          <p:nvPr/>
        </p:nvPicPr>
        <p:blipFill>
          <a:blip r:embed="rId12">
            <a:alphaModFix amt="30000"/>
          </a:blip>
          <a:stretch>
            <a:fillRect/>
          </a:stretch>
        </p:blipFill>
        <p:spPr>
          <a:xfrm>
            <a:off x="2806100" y="1330400"/>
            <a:ext cx="2465975" cy="2033050"/>
          </a:xfrm>
          <a:prstGeom prst="rect">
            <a:avLst/>
          </a:prstGeom>
          <a:noFill/>
          <a:ln>
            <a:noFill/>
          </a:ln>
          <a:effectLst>
            <a:outerShdw blurRad="57150" rotWithShape="0" algn="bl" dir="5400000" dist="19050">
              <a:srgbClr val="000000">
                <a:alpha val="50000"/>
              </a:srgbClr>
            </a:outerShdw>
          </a:effectLst>
        </p:spPr>
      </p:pic>
      <p:pic>
        <p:nvPicPr>
          <p:cNvPr id="322" name="Google Shape;322;p28"/>
          <p:cNvPicPr preferRelativeResize="0"/>
          <p:nvPr/>
        </p:nvPicPr>
        <p:blipFill rotWithShape="1">
          <a:blip r:embed="rId13">
            <a:alphaModFix amt="40000"/>
          </a:blip>
          <a:srcRect b="37125" l="39357" r="40162" t="37613"/>
          <a:stretch/>
        </p:blipFill>
        <p:spPr>
          <a:xfrm>
            <a:off x="2984701" y="3592525"/>
            <a:ext cx="1404524" cy="1299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148" name="Shape 148"/>
        <p:cNvGrpSpPr/>
        <p:nvPr/>
      </p:nvGrpSpPr>
      <p:grpSpPr>
        <a:xfrm>
          <a:off x="0" y="0"/>
          <a:ext cx="0" cy="0"/>
          <a:chOff x="0" y="0"/>
          <a:chExt cx="0" cy="0"/>
        </a:xfrm>
      </p:grpSpPr>
      <p:sp>
        <p:nvSpPr>
          <p:cNvPr id="149" name="Google Shape;149;p18"/>
          <p:cNvSpPr/>
          <p:nvPr/>
        </p:nvSpPr>
        <p:spPr>
          <a:xfrm>
            <a:off x="4576975" y="0"/>
            <a:ext cx="45669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8"/>
          <p:cNvPicPr preferRelativeResize="0"/>
          <p:nvPr/>
        </p:nvPicPr>
        <p:blipFill>
          <a:blip r:embed="rId3">
            <a:alphaModFix amt="28000"/>
          </a:blip>
          <a:stretch>
            <a:fillRect/>
          </a:stretch>
        </p:blipFill>
        <p:spPr>
          <a:xfrm>
            <a:off x="712237" y="539050"/>
            <a:ext cx="2929776" cy="200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cxnSp>
        <p:nvCxnSpPr>
          <p:cNvPr id="151" name="Google Shape;151;p18"/>
          <p:cNvCxnSpPr/>
          <p:nvPr/>
        </p:nvCxnSpPr>
        <p:spPr>
          <a:xfrm rot="10800000">
            <a:off x="3860351" y="1604400"/>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152" name="Google Shape;152;p18"/>
          <p:cNvSpPr txBox="1"/>
          <p:nvPr/>
        </p:nvSpPr>
        <p:spPr>
          <a:xfrm>
            <a:off x="620418" y="2143950"/>
            <a:ext cx="3113400" cy="800400"/>
          </a:xfrm>
          <a:prstGeom prst="rect">
            <a:avLst/>
          </a:prstGeom>
          <a:noFill/>
          <a:ln>
            <a:noFill/>
          </a:ln>
          <a:effectLst>
            <a:outerShdw blurRad="57150" rotWithShape="0" algn="bl" dir="5400000" dist="19050">
              <a:srgbClr val="000000">
                <a:alpha val="48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lt1"/>
                </a:solidFill>
                <a:latin typeface="Caveat"/>
                <a:ea typeface="Caveat"/>
                <a:cs typeface="Caveat"/>
                <a:sym typeface="Caveat"/>
              </a:rPr>
              <a:t>SOMMAIRE</a:t>
            </a:r>
            <a:endParaRPr b="1" sz="4000">
              <a:solidFill>
                <a:schemeClr val="lt1"/>
              </a:solidFill>
              <a:latin typeface="Caveat"/>
              <a:ea typeface="Caveat"/>
              <a:cs typeface="Caveat"/>
              <a:sym typeface="Caveat"/>
            </a:endParaRPr>
          </a:p>
        </p:txBody>
      </p:sp>
      <p:pic>
        <p:nvPicPr>
          <p:cNvPr id="153" name="Google Shape;153;p18"/>
          <p:cNvPicPr preferRelativeResize="0"/>
          <p:nvPr/>
        </p:nvPicPr>
        <p:blipFill rotWithShape="1">
          <a:blip r:embed="rId4">
            <a:alphaModFix amt="25000"/>
          </a:blip>
          <a:srcRect b="0" l="21858" r="22706" t="0"/>
          <a:stretch/>
        </p:blipFill>
        <p:spPr>
          <a:xfrm>
            <a:off x="4852375" y="162833"/>
            <a:ext cx="4006199" cy="4817843"/>
          </a:xfrm>
          <a:prstGeom prst="rect">
            <a:avLst/>
          </a:prstGeom>
          <a:noFill/>
          <a:ln>
            <a:noFill/>
          </a:ln>
          <a:effectLst>
            <a:outerShdw blurRad="328613" rotWithShape="0" algn="bl" dist="133350">
              <a:srgbClr val="000000">
                <a:alpha val="69000"/>
              </a:srgbClr>
            </a:outerShdw>
          </a:effectLst>
        </p:spPr>
      </p:pic>
      <p:sp>
        <p:nvSpPr>
          <p:cNvPr id="154" name="Google Shape;154;p18"/>
          <p:cNvSpPr/>
          <p:nvPr/>
        </p:nvSpPr>
        <p:spPr>
          <a:xfrm rot="5400000">
            <a:off x="1908475" y="250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nvSpPr>
        <p:spPr>
          <a:xfrm>
            <a:off x="4884450" y="205200"/>
            <a:ext cx="4006200" cy="4554600"/>
          </a:xfrm>
          <a:prstGeom prst="rect">
            <a:avLst/>
          </a:prstGeom>
          <a:noFill/>
          <a:ln>
            <a:noFill/>
          </a:ln>
          <a:effectLst>
            <a:outerShdw blurRad="42863" rotWithShape="0" algn="bl">
              <a:srgbClr val="000000">
                <a:alpha val="66000"/>
              </a:srgbClr>
            </a:outerShdw>
          </a:effectLst>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rPr lang="en" sz="2000">
                <a:solidFill>
                  <a:schemeClr val="lt1"/>
                </a:solidFill>
                <a:latin typeface="Raleway SemiBold"/>
                <a:ea typeface="Raleway SemiBold"/>
                <a:cs typeface="Raleway SemiBold"/>
                <a:sym typeface="Raleway SemiBold"/>
              </a:rPr>
              <a:t>+ Introduction </a:t>
            </a:r>
            <a:endParaRPr sz="2000">
              <a:solidFill>
                <a:schemeClr val="lt1"/>
              </a:solidFill>
              <a:latin typeface="Raleway SemiBold"/>
              <a:ea typeface="Raleway SemiBold"/>
              <a:cs typeface="Raleway SemiBold"/>
              <a:sym typeface="Raleway SemiBold"/>
            </a:endParaRPr>
          </a:p>
          <a:p>
            <a:pPr indent="0" lvl="0" marL="0" marR="0" rtl="0" algn="l">
              <a:lnSpc>
                <a:spcPct val="200000"/>
              </a:lnSpc>
              <a:spcBef>
                <a:spcPts val="0"/>
              </a:spcBef>
              <a:spcAft>
                <a:spcPts val="0"/>
              </a:spcAft>
              <a:buNone/>
            </a:pPr>
            <a:r>
              <a:rPr lang="en" sz="2000">
                <a:solidFill>
                  <a:schemeClr val="lt1"/>
                </a:solidFill>
                <a:latin typeface="Raleway SemiBold"/>
                <a:ea typeface="Raleway SemiBold"/>
                <a:cs typeface="Raleway SemiBold"/>
                <a:sym typeface="Raleway SemiBold"/>
              </a:rPr>
              <a:t>+ Mon rôle </a:t>
            </a:r>
            <a:endParaRPr sz="2000">
              <a:solidFill>
                <a:schemeClr val="lt1"/>
              </a:solidFill>
              <a:latin typeface="Raleway SemiBold"/>
              <a:ea typeface="Raleway SemiBold"/>
              <a:cs typeface="Raleway SemiBold"/>
              <a:sym typeface="Raleway SemiBold"/>
            </a:endParaRPr>
          </a:p>
          <a:p>
            <a:pPr indent="0" lvl="0" marL="0" marR="0" rtl="0" algn="l">
              <a:lnSpc>
                <a:spcPct val="200000"/>
              </a:lnSpc>
              <a:spcBef>
                <a:spcPts val="0"/>
              </a:spcBef>
              <a:spcAft>
                <a:spcPts val="0"/>
              </a:spcAft>
              <a:buNone/>
            </a:pPr>
            <a:r>
              <a:rPr lang="en" sz="2000">
                <a:solidFill>
                  <a:schemeClr val="lt1"/>
                </a:solidFill>
                <a:latin typeface="Raleway SemiBold"/>
                <a:ea typeface="Raleway SemiBold"/>
                <a:cs typeface="Raleway SemiBold"/>
                <a:sym typeface="Raleway SemiBold"/>
              </a:rPr>
              <a:t>+ Processus de développement &amp; Gestion du temps </a:t>
            </a:r>
            <a:endParaRPr sz="2000">
              <a:solidFill>
                <a:schemeClr val="lt1"/>
              </a:solidFill>
              <a:latin typeface="Raleway SemiBold"/>
              <a:ea typeface="Raleway SemiBold"/>
              <a:cs typeface="Raleway SemiBold"/>
              <a:sym typeface="Raleway SemiBold"/>
            </a:endParaRPr>
          </a:p>
          <a:p>
            <a:pPr indent="0" lvl="0" marL="0" marR="0" rtl="0" algn="l">
              <a:lnSpc>
                <a:spcPct val="200000"/>
              </a:lnSpc>
              <a:spcBef>
                <a:spcPts val="0"/>
              </a:spcBef>
              <a:spcAft>
                <a:spcPts val="0"/>
              </a:spcAft>
              <a:buNone/>
            </a:pPr>
            <a:r>
              <a:rPr lang="en" sz="2000">
                <a:solidFill>
                  <a:schemeClr val="lt1"/>
                </a:solidFill>
                <a:latin typeface="Raleway SemiBold"/>
                <a:ea typeface="Raleway SemiBold"/>
                <a:cs typeface="Raleway SemiBold"/>
                <a:sym typeface="Raleway SemiBold"/>
              </a:rPr>
              <a:t>+ Conclusion </a:t>
            </a:r>
            <a:endParaRPr sz="600">
              <a:solidFill>
                <a:schemeClr val="lt2"/>
              </a:solidFill>
              <a:latin typeface="Raleway SemiBold"/>
              <a:ea typeface="Raleway SemiBold"/>
              <a:cs typeface="Raleway SemiBold"/>
              <a:sym typeface="Raleway SemiBold"/>
            </a:endParaRPr>
          </a:p>
        </p:txBody>
      </p:sp>
      <p:pic>
        <p:nvPicPr>
          <p:cNvPr id="156" name="Google Shape;156;p18"/>
          <p:cNvPicPr preferRelativeResize="0"/>
          <p:nvPr/>
        </p:nvPicPr>
        <p:blipFill>
          <a:blip r:embed="rId5">
            <a:alphaModFix/>
          </a:blip>
          <a:stretch>
            <a:fillRect/>
          </a:stretch>
        </p:blipFill>
        <p:spPr>
          <a:xfrm>
            <a:off x="74549" y="71125"/>
            <a:ext cx="1080725" cy="626825"/>
          </a:xfrm>
          <a:prstGeom prst="rect">
            <a:avLst/>
          </a:prstGeom>
          <a:noFill/>
          <a:ln>
            <a:noFill/>
          </a:ln>
        </p:spPr>
      </p:pic>
      <p:cxnSp>
        <p:nvCxnSpPr>
          <p:cNvPr id="157" name="Google Shape;157;p18"/>
          <p:cNvCxnSpPr/>
          <p:nvPr/>
        </p:nvCxnSpPr>
        <p:spPr>
          <a:xfrm>
            <a:off x="3702701" y="2544150"/>
            <a:ext cx="3153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161" name="Shape 161"/>
        <p:cNvGrpSpPr/>
        <p:nvPr/>
      </p:nvGrpSpPr>
      <p:grpSpPr>
        <a:xfrm>
          <a:off x="0" y="0"/>
          <a:ext cx="0" cy="0"/>
          <a:chOff x="0" y="0"/>
          <a:chExt cx="0" cy="0"/>
        </a:xfrm>
      </p:grpSpPr>
      <p:sp>
        <p:nvSpPr>
          <p:cNvPr id="162" name="Google Shape;162;p19"/>
          <p:cNvSpPr/>
          <p:nvPr/>
        </p:nvSpPr>
        <p:spPr>
          <a:xfrm>
            <a:off x="4576975" y="0"/>
            <a:ext cx="45669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19"/>
          <p:cNvPicPr preferRelativeResize="0"/>
          <p:nvPr/>
        </p:nvPicPr>
        <p:blipFill rotWithShape="1">
          <a:blip r:embed="rId3">
            <a:alphaModFix/>
          </a:blip>
          <a:srcRect b="0" l="36025" r="14029" t="0"/>
          <a:stretch/>
        </p:blipFill>
        <p:spPr>
          <a:xfrm>
            <a:off x="4576975" y="-24200"/>
            <a:ext cx="4566899" cy="5177700"/>
          </a:xfrm>
          <a:prstGeom prst="rect">
            <a:avLst/>
          </a:prstGeom>
          <a:noFill/>
          <a:ln>
            <a:noFill/>
          </a:ln>
        </p:spPr>
      </p:pic>
      <p:pic>
        <p:nvPicPr>
          <p:cNvPr id="164" name="Google Shape;164;p19"/>
          <p:cNvPicPr preferRelativeResize="0"/>
          <p:nvPr/>
        </p:nvPicPr>
        <p:blipFill>
          <a:blip r:embed="rId4">
            <a:alphaModFix amt="28000"/>
          </a:blip>
          <a:stretch>
            <a:fillRect/>
          </a:stretch>
        </p:blipFill>
        <p:spPr>
          <a:xfrm>
            <a:off x="712237" y="539050"/>
            <a:ext cx="2929776" cy="200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cxnSp>
        <p:nvCxnSpPr>
          <p:cNvPr id="165" name="Google Shape;165;p19"/>
          <p:cNvCxnSpPr/>
          <p:nvPr/>
        </p:nvCxnSpPr>
        <p:spPr>
          <a:xfrm rot="10800000">
            <a:off x="3860351" y="1604400"/>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166" name="Google Shape;166;p19"/>
          <p:cNvSpPr txBox="1"/>
          <p:nvPr/>
        </p:nvSpPr>
        <p:spPr>
          <a:xfrm>
            <a:off x="620425" y="2143950"/>
            <a:ext cx="3021600" cy="738900"/>
          </a:xfrm>
          <a:prstGeom prst="rect">
            <a:avLst/>
          </a:prstGeom>
          <a:noFill/>
          <a:ln>
            <a:noFill/>
          </a:ln>
          <a:effectLst>
            <a:outerShdw blurRad="57150" rotWithShape="0" algn="bl" dir="5400000" dist="19050">
              <a:srgbClr val="000000">
                <a:alpha val="4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Caveat"/>
                <a:ea typeface="Caveat"/>
                <a:cs typeface="Caveat"/>
                <a:sym typeface="Caveat"/>
              </a:rPr>
              <a:t>INTRO</a:t>
            </a:r>
            <a:r>
              <a:rPr b="1" lang="en" sz="3500">
                <a:solidFill>
                  <a:schemeClr val="lt1"/>
                </a:solidFill>
                <a:latin typeface="Caveat"/>
                <a:ea typeface="Caveat"/>
                <a:cs typeface="Caveat"/>
                <a:sym typeface="Caveat"/>
              </a:rPr>
              <a:t>D</a:t>
            </a:r>
            <a:r>
              <a:rPr b="1" lang="en" sz="3600">
                <a:solidFill>
                  <a:schemeClr val="lt1"/>
                </a:solidFill>
                <a:latin typeface="Caveat"/>
                <a:ea typeface="Caveat"/>
                <a:cs typeface="Caveat"/>
                <a:sym typeface="Caveat"/>
              </a:rPr>
              <a:t>UCTION</a:t>
            </a:r>
            <a:endParaRPr b="1" sz="3600">
              <a:solidFill>
                <a:schemeClr val="lt1"/>
              </a:solidFill>
              <a:latin typeface="Caveat"/>
              <a:ea typeface="Caveat"/>
              <a:cs typeface="Caveat"/>
              <a:sym typeface="Caveat"/>
            </a:endParaRPr>
          </a:p>
        </p:txBody>
      </p:sp>
      <p:sp>
        <p:nvSpPr>
          <p:cNvPr id="167" name="Google Shape;167;p19"/>
          <p:cNvSpPr/>
          <p:nvPr/>
        </p:nvSpPr>
        <p:spPr>
          <a:xfrm rot="5400000">
            <a:off x="1908475" y="250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9"/>
          <p:cNvPicPr preferRelativeResize="0"/>
          <p:nvPr/>
        </p:nvPicPr>
        <p:blipFill>
          <a:blip r:embed="rId5">
            <a:alphaModFix/>
          </a:blip>
          <a:stretch>
            <a:fillRect/>
          </a:stretch>
        </p:blipFill>
        <p:spPr>
          <a:xfrm>
            <a:off x="74549" y="71125"/>
            <a:ext cx="1080725" cy="626825"/>
          </a:xfrm>
          <a:prstGeom prst="rect">
            <a:avLst/>
          </a:prstGeom>
          <a:noFill/>
          <a:ln>
            <a:noFill/>
          </a:ln>
        </p:spPr>
      </p:pic>
      <p:cxnSp>
        <p:nvCxnSpPr>
          <p:cNvPr id="169" name="Google Shape;169;p19"/>
          <p:cNvCxnSpPr/>
          <p:nvPr/>
        </p:nvCxnSpPr>
        <p:spPr>
          <a:xfrm>
            <a:off x="3702701" y="2544150"/>
            <a:ext cx="3153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pic>
        <p:nvPicPr>
          <p:cNvPr id="170" name="Google Shape;170;p19"/>
          <p:cNvPicPr preferRelativeResize="0"/>
          <p:nvPr/>
        </p:nvPicPr>
        <p:blipFill rotWithShape="1">
          <a:blip r:embed="rId5">
            <a:alphaModFix/>
          </a:blip>
          <a:srcRect b="6959" l="0" r="0" t="0"/>
          <a:stretch/>
        </p:blipFill>
        <p:spPr>
          <a:xfrm>
            <a:off x="4712513" y="1187551"/>
            <a:ext cx="4108876" cy="2217325"/>
          </a:xfrm>
          <a:prstGeom prst="rect">
            <a:avLst/>
          </a:prstGeom>
          <a:noFill/>
          <a:ln>
            <a:noFill/>
          </a:ln>
          <a:effectLst>
            <a:outerShdw blurRad="571500" rotWithShape="0" algn="bl" dir="5400000" dist="19050">
              <a:srgbClr val="000000"/>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174" name="Shape 174"/>
        <p:cNvGrpSpPr/>
        <p:nvPr/>
      </p:nvGrpSpPr>
      <p:grpSpPr>
        <a:xfrm>
          <a:off x="0" y="0"/>
          <a:ext cx="0" cy="0"/>
          <a:chOff x="0" y="0"/>
          <a:chExt cx="0" cy="0"/>
        </a:xfrm>
      </p:grpSpPr>
      <p:sp>
        <p:nvSpPr>
          <p:cNvPr id="175" name="Google Shape;175;p20"/>
          <p:cNvSpPr/>
          <p:nvPr/>
        </p:nvSpPr>
        <p:spPr>
          <a:xfrm>
            <a:off x="4576975" y="0"/>
            <a:ext cx="45669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0"/>
          <p:cNvPicPr preferRelativeResize="0"/>
          <p:nvPr/>
        </p:nvPicPr>
        <p:blipFill>
          <a:blip r:embed="rId3">
            <a:alphaModFix amt="28000"/>
          </a:blip>
          <a:stretch>
            <a:fillRect/>
          </a:stretch>
        </p:blipFill>
        <p:spPr>
          <a:xfrm>
            <a:off x="712237" y="539050"/>
            <a:ext cx="2929776" cy="200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cxnSp>
        <p:nvCxnSpPr>
          <p:cNvPr id="177" name="Google Shape;177;p20"/>
          <p:cNvCxnSpPr/>
          <p:nvPr/>
        </p:nvCxnSpPr>
        <p:spPr>
          <a:xfrm rot="10800000">
            <a:off x="3860351" y="1604400"/>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178" name="Google Shape;178;p20"/>
          <p:cNvSpPr txBox="1"/>
          <p:nvPr/>
        </p:nvSpPr>
        <p:spPr>
          <a:xfrm>
            <a:off x="620425" y="2143950"/>
            <a:ext cx="3021600" cy="738900"/>
          </a:xfrm>
          <a:prstGeom prst="rect">
            <a:avLst/>
          </a:prstGeom>
          <a:noFill/>
          <a:ln>
            <a:noFill/>
          </a:ln>
          <a:effectLst>
            <a:outerShdw blurRad="57150" rotWithShape="0" algn="bl" dir="5400000" dist="19050">
              <a:srgbClr val="000000">
                <a:alpha val="48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1"/>
                </a:solidFill>
                <a:latin typeface="Caveat"/>
                <a:ea typeface="Caveat"/>
                <a:cs typeface="Caveat"/>
                <a:sym typeface="Caveat"/>
              </a:rPr>
              <a:t>MON RÔLE</a:t>
            </a:r>
            <a:endParaRPr b="1" sz="3600">
              <a:solidFill>
                <a:schemeClr val="lt1"/>
              </a:solidFill>
              <a:latin typeface="Caveat"/>
              <a:ea typeface="Caveat"/>
              <a:cs typeface="Caveat"/>
              <a:sym typeface="Caveat"/>
            </a:endParaRPr>
          </a:p>
        </p:txBody>
      </p:sp>
      <p:sp>
        <p:nvSpPr>
          <p:cNvPr id="179" name="Google Shape;179;p20"/>
          <p:cNvSpPr/>
          <p:nvPr/>
        </p:nvSpPr>
        <p:spPr>
          <a:xfrm rot="5400000">
            <a:off x="1908475" y="250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nvSpPr>
        <p:spPr>
          <a:xfrm>
            <a:off x="4884450" y="205200"/>
            <a:ext cx="4006200" cy="4554600"/>
          </a:xfrm>
          <a:prstGeom prst="rect">
            <a:avLst/>
          </a:prstGeom>
          <a:noFill/>
          <a:ln>
            <a:noFill/>
          </a:ln>
          <a:effectLst>
            <a:outerShdw blurRad="42863" rotWithShape="0" algn="bl">
              <a:srgbClr val="FFFFFF">
                <a:alpha val="52999"/>
              </a:srgbClr>
            </a:outerShdw>
          </a:effectLst>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t/>
            </a:r>
            <a:endParaRPr sz="600">
              <a:solidFill>
                <a:schemeClr val="lt2"/>
              </a:solidFill>
              <a:latin typeface="Raleway SemiBold"/>
              <a:ea typeface="Raleway SemiBold"/>
              <a:cs typeface="Raleway SemiBold"/>
              <a:sym typeface="Raleway SemiBold"/>
            </a:endParaRPr>
          </a:p>
        </p:txBody>
      </p:sp>
      <p:pic>
        <p:nvPicPr>
          <p:cNvPr id="181" name="Google Shape;181;p20"/>
          <p:cNvPicPr preferRelativeResize="0"/>
          <p:nvPr/>
        </p:nvPicPr>
        <p:blipFill>
          <a:blip r:embed="rId4">
            <a:alphaModFix/>
          </a:blip>
          <a:stretch>
            <a:fillRect/>
          </a:stretch>
        </p:blipFill>
        <p:spPr>
          <a:xfrm>
            <a:off x="74549" y="71125"/>
            <a:ext cx="1080725" cy="626825"/>
          </a:xfrm>
          <a:prstGeom prst="rect">
            <a:avLst/>
          </a:prstGeom>
          <a:noFill/>
          <a:ln>
            <a:noFill/>
          </a:ln>
        </p:spPr>
      </p:pic>
      <p:cxnSp>
        <p:nvCxnSpPr>
          <p:cNvPr id="182" name="Google Shape;182;p20"/>
          <p:cNvCxnSpPr/>
          <p:nvPr/>
        </p:nvCxnSpPr>
        <p:spPr>
          <a:xfrm>
            <a:off x="3702701" y="2544150"/>
            <a:ext cx="3153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183" name="Google Shape;183;p20"/>
          <p:cNvSpPr txBox="1"/>
          <p:nvPr/>
        </p:nvSpPr>
        <p:spPr>
          <a:xfrm rot="5138386">
            <a:off x="7476097" y="1672709"/>
            <a:ext cx="2604338" cy="1619600"/>
          </a:xfrm>
          <a:prstGeom prst="rect">
            <a:avLst/>
          </a:prstGeom>
          <a:noFill/>
          <a:ln>
            <a:noFill/>
          </a:ln>
          <a:effectLst>
            <a:outerShdw blurRad="42863" rotWithShape="0" algn="bl">
              <a:srgbClr val="FFFFFF">
                <a:alpha val="39000"/>
              </a:srgbClr>
            </a:outerShdw>
          </a:effectLst>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2200">
                <a:solidFill>
                  <a:schemeClr val="lt1"/>
                </a:solidFill>
                <a:latin typeface="Raleway SemiBold"/>
                <a:ea typeface="Raleway SemiBold"/>
                <a:cs typeface="Raleway SemiBold"/>
                <a:sym typeface="Raleway SemiBold"/>
              </a:rPr>
              <a:t>Cahier de charge</a:t>
            </a:r>
            <a:endParaRPr sz="2200">
              <a:solidFill>
                <a:schemeClr val="lt1"/>
              </a:solidFill>
              <a:latin typeface="Raleway SemiBold"/>
              <a:ea typeface="Raleway SemiBold"/>
              <a:cs typeface="Raleway SemiBold"/>
              <a:sym typeface="Raleway SemiBold"/>
            </a:endParaRPr>
          </a:p>
        </p:txBody>
      </p:sp>
      <p:sp>
        <p:nvSpPr>
          <p:cNvPr id="184" name="Google Shape;184;p20"/>
          <p:cNvSpPr txBox="1"/>
          <p:nvPr/>
        </p:nvSpPr>
        <p:spPr>
          <a:xfrm rot="-880187">
            <a:off x="4082014" y="47"/>
            <a:ext cx="2572975" cy="1067101"/>
          </a:xfrm>
          <a:prstGeom prst="rect">
            <a:avLst/>
          </a:prstGeom>
          <a:noFill/>
          <a:ln>
            <a:noFill/>
          </a:ln>
          <a:effectLst>
            <a:outerShdw blurRad="42863" rotWithShape="0" algn="bl">
              <a:srgbClr val="FFFFFF">
                <a:alpha val="52999"/>
              </a:srgbClr>
            </a:outerShdw>
          </a:effectLst>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None/>
            </a:pPr>
            <a:r>
              <a:rPr lang="en" sz="2200">
                <a:solidFill>
                  <a:schemeClr val="lt1"/>
                </a:solidFill>
                <a:latin typeface="Raleway SemiBold"/>
                <a:ea typeface="Raleway SemiBold"/>
                <a:cs typeface="Raleway SemiBold"/>
                <a:sym typeface="Raleway SemiBold"/>
              </a:rPr>
              <a:t>Prestataire</a:t>
            </a:r>
            <a:endParaRPr sz="2200">
              <a:solidFill>
                <a:schemeClr val="lt1"/>
              </a:solidFill>
              <a:latin typeface="Raleway SemiBold"/>
              <a:ea typeface="Raleway SemiBold"/>
              <a:cs typeface="Raleway SemiBold"/>
              <a:sym typeface="Raleway SemiBold"/>
            </a:endParaRPr>
          </a:p>
        </p:txBody>
      </p:sp>
      <p:pic>
        <p:nvPicPr>
          <p:cNvPr id="185" name="Google Shape;185;p20"/>
          <p:cNvPicPr preferRelativeResize="0"/>
          <p:nvPr/>
        </p:nvPicPr>
        <p:blipFill rotWithShape="1">
          <a:blip r:embed="rId5">
            <a:alphaModFix amt="28000"/>
          </a:blip>
          <a:srcRect b="12787" l="28465" r="29017" t="12563"/>
          <a:stretch/>
        </p:blipFill>
        <p:spPr>
          <a:xfrm>
            <a:off x="4835113" y="334287"/>
            <a:ext cx="3968575" cy="4645238"/>
          </a:xfrm>
          <a:prstGeom prst="rect">
            <a:avLst/>
          </a:prstGeom>
          <a:noFill/>
          <a:ln>
            <a:noFill/>
          </a:ln>
          <a:effectLst>
            <a:outerShdw blurRad="242888" rotWithShape="0" algn="bl" dist="104775">
              <a:srgbClr val="000000">
                <a:alpha val="58999"/>
              </a:srgbClr>
            </a:outerShdw>
          </a:effectLst>
        </p:spPr>
      </p:pic>
      <p:pic>
        <p:nvPicPr>
          <p:cNvPr id="186" name="Google Shape;186;p20"/>
          <p:cNvPicPr preferRelativeResize="0"/>
          <p:nvPr/>
        </p:nvPicPr>
        <p:blipFill rotWithShape="1">
          <a:blip r:embed="rId6">
            <a:alphaModFix/>
          </a:blip>
          <a:srcRect b="17122" l="6481" r="7095" t="17547"/>
          <a:stretch/>
        </p:blipFill>
        <p:spPr>
          <a:xfrm rot="-20">
            <a:off x="6371700" y="3096457"/>
            <a:ext cx="2660127" cy="1508237"/>
          </a:xfrm>
          <a:prstGeom prst="rect">
            <a:avLst/>
          </a:prstGeom>
          <a:noFill/>
          <a:ln>
            <a:noFill/>
          </a:ln>
          <a:effectLst>
            <a:reflection blurRad="0" dir="5400000" dist="38100" endA="0" endPos="22000" fadeDir="5400012" kx="0" rotWithShape="0" algn="bl" stA="39000" stPos="0" sy="-100000" ky="0"/>
          </a:effectLst>
        </p:spPr>
      </p:pic>
      <p:grpSp>
        <p:nvGrpSpPr>
          <p:cNvPr id="187" name="Google Shape;187;p20"/>
          <p:cNvGrpSpPr/>
          <p:nvPr/>
        </p:nvGrpSpPr>
        <p:grpSpPr>
          <a:xfrm rot="-391099">
            <a:off x="4884524" y="3079811"/>
            <a:ext cx="738228" cy="698114"/>
            <a:chOff x="3927775" y="3273320"/>
            <a:chExt cx="752957" cy="786130"/>
          </a:xfrm>
        </p:grpSpPr>
        <p:pic>
          <p:nvPicPr>
            <p:cNvPr descr="https://cdn.iconscout.com/icon/free/png-256/free-javascript-2038874-1720087.png" id="188" name="Google Shape;188;p20"/>
            <p:cNvPicPr preferRelativeResize="0"/>
            <p:nvPr/>
          </p:nvPicPr>
          <p:blipFill rotWithShape="1">
            <a:blip r:embed="rId7">
              <a:alphaModFix/>
            </a:blip>
            <a:srcRect b="0" l="0" r="0" t="16736"/>
            <a:stretch/>
          </p:blipFill>
          <p:spPr>
            <a:xfrm>
              <a:off x="3927775" y="3432624"/>
              <a:ext cx="752797" cy="626825"/>
            </a:xfrm>
            <a:prstGeom prst="rect">
              <a:avLst/>
            </a:prstGeom>
            <a:noFill/>
            <a:ln>
              <a:noFill/>
            </a:ln>
            <a:effectLst>
              <a:outerShdw blurRad="57150" rotWithShape="0" algn="bl" dir="4140000" dist="19050">
                <a:srgbClr val="000000">
                  <a:alpha val="50000"/>
                </a:srgbClr>
              </a:outerShdw>
              <a:reflection blurRad="0" dir="0" dist="0" endA="0" endPos="47000" fadeDir="5400012" kx="0" rotWithShape="0" algn="bl" stA="68000" stPos="0" sy="-100000" ky="0"/>
            </a:effectLst>
          </p:spPr>
        </p:pic>
        <p:sp>
          <p:nvSpPr>
            <p:cNvPr id="189" name="Google Shape;189;p20"/>
            <p:cNvSpPr txBox="1"/>
            <p:nvPr/>
          </p:nvSpPr>
          <p:spPr>
            <a:xfrm>
              <a:off x="3928032" y="3273320"/>
              <a:ext cx="752700" cy="159300"/>
            </a:xfrm>
            <a:prstGeom prst="rect">
              <a:avLst/>
            </a:prstGeom>
            <a:noFill/>
            <a:ln>
              <a:noFill/>
            </a:ln>
            <a:effectLst>
              <a:outerShdw blurRad="57150" rotWithShape="0" algn="bl" dir="4140000" dist="19050">
                <a:srgbClr val="000000">
                  <a:alpha val="50000"/>
                </a:srgbClr>
              </a:outerShdw>
              <a:reflection blurRad="0" dir="0" dist="0" endA="0" endPos="3000" fadeDir="5400012" kx="0" rotWithShape="0" algn="bl" stA="6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JS</a:t>
              </a:r>
              <a:endParaRPr b="1" sz="1300">
                <a:solidFill>
                  <a:schemeClr val="lt2"/>
                </a:solidFill>
                <a:latin typeface="IBM Plex Mono"/>
                <a:ea typeface="IBM Plex Mono"/>
                <a:cs typeface="IBM Plex Mono"/>
                <a:sym typeface="IBM Plex Mono"/>
              </a:endParaRPr>
            </a:p>
          </p:txBody>
        </p:sp>
      </p:grpSp>
      <p:grpSp>
        <p:nvGrpSpPr>
          <p:cNvPr id="190" name="Google Shape;190;p20"/>
          <p:cNvGrpSpPr/>
          <p:nvPr/>
        </p:nvGrpSpPr>
        <p:grpSpPr>
          <a:xfrm rot="-268404">
            <a:off x="4833736" y="1418180"/>
            <a:ext cx="738034" cy="725926"/>
            <a:chOff x="4434620" y="3192146"/>
            <a:chExt cx="738000" cy="725892"/>
          </a:xfrm>
        </p:grpSpPr>
        <p:pic>
          <p:nvPicPr>
            <p:cNvPr descr="https://cdn-icons-png.flaticon.com/512/1051/1051277.png" id="191" name="Google Shape;191;p20"/>
            <p:cNvPicPr preferRelativeResize="0"/>
            <p:nvPr/>
          </p:nvPicPr>
          <p:blipFill>
            <a:blip r:embed="rId8">
              <a:alphaModFix/>
            </a:blip>
            <a:stretch>
              <a:fillRect/>
            </a:stretch>
          </p:blipFill>
          <p:spPr>
            <a:xfrm>
              <a:off x="4532512" y="3375810"/>
              <a:ext cx="542250" cy="542227"/>
            </a:xfrm>
            <a:prstGeom prst="rect">
              <a:avLst/>
            </a:prstGeom>
            <a:noFill/>
            <a:ln>
              <a:noFill/>
            </a:ln>
            <a:effectLst>
              <a:outerShdw blurRad="57150" rotWithShape="0" algn="bl" dir="4140000" dist="19050">
                <a:srgbClr val="000000">
                  <a:alpha val="50000"/>
                </a:srgbClr>
              </a:outerShdw>
              <a:reflection blurRad="0" dir="0" dist="0" endA="0" endPos="40000" fadeDir="5400012" kx="0" rotWithShape="0" algn="bl" stA="68000" stPos="0" sy="-100000" ky="0"/>
            </a:effectLst>
          </p:spPr>
        </p:pic>
        <p:sp>
          <p:nvSpPr>
            <p:cNvPr id="192" name="Google Shape;192;p20"/>
            <p:cNvSpPr txBox="1"/>
            <p:nvPr/>
          </p:nvSpPr>
          <p:spPr>
            <a:xfrm>
              <a:off x="4434620" y="3192146"/>
              <a:ext cx="738000" cy="1836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HTML</a:t>
              </a:r>
              <a:endParaRPr b="1" sz="1300">
                <a:solidFill>
                  <a:schemeClr val="lt2"/>
                </a:solidFill>
                <a:latin typeface="IBM Plex Mono"/>
                <a:ea typeface="IBM Plex Mono"/>
                <a:cs typeface="IBM Plex Mono"/>
                <a:sym typeface="IBM Plex Mono"/>
              </a:endParaRPr>
            </a:p>
          </p:txBody>
        </p:sp>
      </p:grpSp>
      <p:grpSp>
        <p:nvGrpSpPr>
          <p:cNvPr id="193" name="Google Shape;193;p20"/>
          <p:cNvGrpSpPr/>
          <p:nvPr/>
        </p:nvGrpSpPr>
        <p:grpSpPr>
          <a:xfrm rot="630590">
            <a:off x="5661479" y="2018814"/>
            <a:ext cx="737982" cy="761691"/>
            <a:chOff x="5311516" y="3279006"/>
            <a:chExt cx="738000" cy="761709"/>
          </a:xfrm>
        </p:grpSpPr>
        <p:pic>
          <p:nvPicPr>
            <p:cNvPr id="194" name="Google Shape;194;p20"/>
            <p:cNvPicPr preferRelativeResize="0"/>
            <p:nvPr/>
          </p:nvPicPr>
          <p:blipFill rotWithShape="1">
            <a:blip r:embed="rId9">
              <a:alphaModFix/>
            </a:blip>
            <a:srcRect b="8" l="7287" r="7278" t="14565"/>
            <a:stretch/>
          </p:blipFill>
          <p:spPr>
            <a:xfrm>
              <a:off x="5385838" y="3451365"/>
              <a:ext cx="589375" cy="589350"/>
            </a:xfrm>
            <a:prstGeom prst="rect">
              <a:avLst/>
            </a:prstGeom>
            <a:noFill/>
            <a:ln>
              <a:noFill/>
            </a:ln>
            <a:effectLst>
              <a:outerShdw blurRad="57150" rotWithShape="0" algn="bl" dir="4140000" dist="19050">
                <a:srgbClr val="000000">
                  <a:alpha val="50000"/>
                </a:srgbClr>
              </a:outerShdw>
              <a:reflection blurRad="0" dir="0" dist="0" endA="0" endPos="47000" fadeDir="5400012" kx="0" rotWithShape="0" algn="bl" stA="68000" stPos="0" sy="-100000" ky="0"/>
            </a:effectLst>
          </p:spPr>
        </p:pic>
        <p:sp>
          <p:nvSpPr>
            <p:cNvPr id="195" name="Google Shape;195;p20"/>
            <p:cNvSpPr txBox="1"/>
            <p:nvPr/>
          </p:nvSpPr>
          <p:spPr>
            <a:xfrm>
              <a:off x="5311516" y="3279006"/>
              <a:ext cx="738000" cy="205200"/>
            </a:xfrm>
            <a:prstGeom prst="rect">
              <a:avLst/>
            </a:prstGeom>
            <a:noFill/>
            <a:ln>
              <a:noFill/>
            </a:ln>
            <a:effectLst>
              <a:outerShdw blurRad="57150" rotWithShape="0" algn="bl" dir="4140000" dist="19050">
                <a:srgbClr val="000000">
                  <a:alpha val="50000"/>
                </a:srgbClr>
              </a:outerShdw>
              <a:reflection blurRad="0" dir="0" dist="0" endA="0" endPos="1000" fadeDir="5400012" kx="0" rotWithShape="0" algn="bl" stA="6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CSS</a:t>
              </a:r>
              <a:endParaRPr b="1" sz="1300">
                <a:solidFill>
                  <a:schemeClr val="lt2"/>
                </a:solidFill>
                <a:latin typeface="IBM Plex Mono"/>
                <a:ea typeface="IBM Plex Mono"/>
                <a:cs typeface="IBM Plex Mono"/>
                <a:sym typeface="IBM Plex Mon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199" name="Shape 199"/>
        <p:cNvGrpSpPr/>
        <p:nvPr/>
      </p:nvGrpSpPr>
      <p:grpSpPr>
        <a:xfrm>
          <a:off x="0" y="0"/>
          <a:ext cx="0" cy="0"/>
          <a:chOff x="0" y="0"/>
          <a:chExt cx="0" cy="0"/>
        </a:xfrm>
      </p:grpSpPr>
      <p:pic>
        <p:nvPicPr>
          <p:cNvPr id="200" name="Google Shape;200;p21"/>
          <p:cNvPicPr preferRelativeResize="0"/>
          <p:nvPr/>
        </p:nvPicPr>
        <p:blipFill>
          <a:blip r:embed="rId3">
            <a:alphaModFix amt="28000"/>
          </a:blip>
          <a:stretch>
            <a:fillRect/>
          </a:stretch>
        </p:blipFill>
        <p:spPr>
          <a:xfrm>
            <a:off x="712237" y="539050"/>
            <a:ext cx="2929776" cy="200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201" name="Google Shape;201;p21"/>
          <p:cNvSpPr/>
          <p:nvPr/>
        </p:nvSpPr>
        <p:spPr>
          <a:xfrm>
            <a:off x="4576975" y="0"/>
            <a:ext cx="45669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21"/>
          <p:cNvCxnSpPr/>
          <p:nvPr/>
        </p:nvCxnSpPr>
        <p:spPr>
          <a:xfrm rot="10800000">
            <a:off x="3860351" y="1604400"/>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pic>
        <p:nvPicPr>
          <p:cNvPr id="203" name="Google Shape;203;p21"/>
          <p:cNvPicPr preferRelativeResize="0"/>
          <p:nvPr/>
        </p:nvPicPr>
        <p:blipFill rotWithShape="1">
          <a:blip r:embed="rId4">
            <a:alphaModFix amt="23000"/>
          </a:blip>
          <a:srcRect b="19633" l="28626" r="21493" t="10421"/>
          <a:stretch/>
        </p:blipFill>
        <p:spPr>
          <a:xfrm>
            <a:off x="5134300" y="540750"/>
            <a:ext cx="3810002" cy="4006802"/>
          </a:xfrm>
          <a:prstGeom prst="rect">
            <a:avLst/>
          </a:prstGeom>
          <a:noFill/>
          <a:ln>
            <a:noFill/>
          </a:ln>
          <a:effectLst>
            <a:outerShdw blurRad="242888" rotWithShape="0" algn="bl" dist="104775">
              <a:srgbClr val="000000">
                <a:alpha val="58999"/>
              </a:srgbClr>
            </a:outerShdw>
          </a:effectLst>
        </p:spPr>
      </p:pic>
      <p:sp>
        <p:nvSpPr>
          <p:cNvPr id="204" name="Google Shape;204;p21"/>
          <p:cNvSpPr txBox="1"/>
          <p:nvPr/>
        </p:nvSpPr>
        <p:spPr>
          <a:xfrm>
            <a:off x="541150" y="1781700"/>
            <a:ext cx="3319200" cy="1385400"/>
          </a:xfrm>
          <a:prstGeom prst="rect">
            <a:avLst/>
          </a:prstGeom>
          <a:noFill/>
          <a:ln>
            <a:noFill/>
          </a:ln>
          <a:effectLst>
            <a:outerShdw blurRad="57150" rotWithShape="0" algn="bl" dir="5400000" dist="19050">
              <a:srgbClr val="000000">
                <a:alpha val="48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600">
                <a:solidFill>
                  <a:schemeClr val="lt1"/>
                </a:solidFill>
                <a:latin typeface="Caveat"/>
                <a:ea typeface="Caveat"/>
                <a:cs typeface="Caveat"/>
                <a:sym typeface="Caveat"/>
              </a:rPr>
              <a:t>Processus De Développement &amp; Gestion Du Temps </a:t>
            </a:r>
            <a:endParaRPr b="1" sz="2600">
              <a:solidFill>
                <a:schemeClr val="lt1"/>
              </a:solidFill>
              <a:latin typeface="Caveat"/>
              <a:ea typeface="Caveat"/>
              <a:cs typeface="Caveat"/>
              <a:sym typeface="Caveat"/>
            </a:endParaRPr>
          </a:p>
        </p:txBody>
      </p:sp>
      <p:sp>
        <p:nvSpPr>
          <p:cNvPr id="205" name="Google Shape;205;p21"/>
          <p:cNvSpPr/>
          <p:nvPr/>
        </p:nvSpPr>
        <p:spPr>
          <a:xfrm rot="5400000">
            <a:off x="1908475" y="250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1"/>
          <p:cNvPicPr preferRelativeResize="0"/>
          <p:nvPr/>
        </p:nvPicPr>
        <p:blipFill>
          <a:blip r:embed="rId5">
            <a:alphaModFix/>
          </a:blip>
          <a:stretch>
            <a:fillRect/>
          </a:stretch>
        </p:blipFill>
        <p:spPr>
          <a:xfrm>
            <a:off x="74549" y="71125"/>
            <a:ext cx="1080725" cy="626825"/>
          </a:xfrm>
          <a:prstGeom prst="rect">
            <a:avLst/>
          </a:prstGeom>
          <a:noFill/>
          <a:ln>
            <a:noFill/>
          </a:ln>
        </p:spPr>
      </p:pic>
      <p:cxnSp>
        <p:nvCxnSpPr>
          <p:cNvPr id="207" name="Google Shape;207;p21"/>
          <p:cNvCxnSpPr/>
          <p:nvPr/>
        </p:nvCxnSpPr>
        <p:spPr>
          <a:xfrm>
            <a:off x="3702701" y="2544150"/>
            <a:ext cx="3153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208" name="Google Shape;208;p21"/>
          <p:cNvSpPr txBox="1"/>
          <p:nvPr/>
        </p:nvSpPr>
        <p:spPr>
          <a:xfrm>
            <a:off x="4670400" y="458550"/>
            <a:ext cx="4434300" cy="4171200"/>
          </a:xfrm>
          <a:prstGeom prst="rect">
            <a:avLst/>
          </a:prstGeom>
          <a:noFill/>
          <a:ln>
            <a:noFill/>
          </a:ln>
          <a:effectLst>
            <a:outerShdw blurRad="185738" rotWithShape="0" algn="bl">
              <a:schemeClr val="dk2">
                <a:alpha val="94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797E1"/>
                </a:solidFill>
                <a:latin typeface="Raleway"/>
                <a:ea typeface="Raleway"/>
                <a:cs typeface="Raleway"/>
                <a:sym typeface="Raleway"/>
              </a:rPr>
              <a:t>Durée du projet :</a:t>
            </a:r>
            <a:r>
              <a:rPr b="1" lang="en" sz="2000">
                <a:solidFill>
                  <a:schemeClr val="lt1"/>
                </a:solidFill>
                <a:latin typeface="Raleway"/>
                <a:ea typeface="Raleway"/>
                <a:cs typeface="Raleway"/>
                <a:sym typeface="Raleway"/>
              </a:rPr>
              <a:t> </a:t>
            </a:r>
            <a:br>
              <a:rPr lang="en" sz="2000">
                <a:solidFill>
                  <a:schemeClr val="lt1"/>
                </a:solidFill>
                <a:latin typeface="Raleway SemiBold"/>
                <a:ea typeface="Raleway SemiBold"/>
                <a:cs typeface="Raleway SemiBold"/>
                <a:sym typeface="Raleway SemiBold"/>
              </a:rPr>
            </a:br>
            <a:r>
              <a:rPr lang="en" sz="1800">
                <a:solidFill>
                  <a:schemeClr val="lt1"/>
                </a:solidFill>
                <a:latin typeface="Raleway SemiBold"/>
                <a:ea typeface="Raleway SemiBold"/>
                <a:cs typeface="Raleway SemiBold"/>
                <a:sym typeface="Raleway SemiBold"/>
              </a:rPr>
              <a:t>~1 Semaine</a:t>
            </a:r>
            <a:br>
              <a:rPr lang="en" sz="1900">
                <a:solidFill>
                  <a:schemeClr val="lt1"/>
                </a:solidFill>
                <a:latin typeface="Raleway SemiBold"/>
                <a:ea typeface="Raleway SemiBold"/>
                <a:cs typeface="Raleway SemiBold"/>
                <a:sym typeface="Raleway SemiBold"/>
              </a:rPr>
            </a:br>
            <a:endParaRPr sz="19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rPr b="1" lang="en" sz="2000">
                <a:solidFill>
                  <a:srgbClr val="0797E1"/>
                </a:solidFill>
                <a:latin typeface="Raleway"/>
                <a:ea typeface="Raleway"/>
                <a:cs typeface="Raleway"/>
                <a:sym typeface="Raleway"/>
              </a:rPr>
              <a:t>Avant les vacances :</a:t>
            </a:r>
            <a:r>
              <a:rPr b="1" lang="en" sz="2000">
                <a:solidFill>
                  <a:schemeClr val="lt1"/>
                </a:solidFill>
                <a:latin typeface="Raleway"/>
                <a:ea typeface="Raleway"/>
                <a:cs typeface="Raleway"/>
                <a:sym typeface="Raleway"/>
              </a:rPr>
              <a:t> </a:t>
            </a:r>
            <a:br>
              <a:rPr lang="en" sz="1900">
                <a:solidFill>
                  <a:schemeClr val="lt1"/>
                </a:solidFill>
                <a:latin typeface="Raleway SemiBold"/>
                <a:ea typeface="Raleway SemiBold"/>
                <a:cs typeface="Raleway SemiBold"/>
                <a:sym typeface="Raleway SemiBold"/>
              </a:rPr>
            </a:br>
            <a:r>
              <a:rPr lang="en" sz="1800">
                <a:solidFill>
                  <a:schemeClr val="lt1"/>
                </a:solidFill>
                <a:latin typeface="Raleway SemiBold"/>
                <a:ea typeface="Raleway SemiBold"/>
                <a:cs typeface="Raleway SemiBold"/>
                <a:sym typeface="Raleway SemiBold"/>
              </a:rPr>
              <a:t>Début des travaux sur le CDC</a:t>
            </a:r>
            <a:endParaRPr sz="18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rPr lang="en" sz="1800">
                <a:solidFill>
                  <a:schemeClr val="lt1"/>
                </a:solidFill>
                <a:latin typeface="Raleway SemiBold"/>
                <a:ea typeface="Raleway SemiBold"/>
                <a:cs typeface="Raleway SemiBold"/>
                <a:sym typeface="Raleway SemiBold"/>
              </a:rPr>
              <a:t>Début du travail sur le HTML/CSS</a:t>
            </a:r>
            <a:br>
              <a:rPr lang="en" sz="1900">
                <a:solidFill>
                  <a:schemeClr val="lt1"/>
                </a:solidFill>
                <a:latin typeface="Raleway SemiBold"/>
                <a:ea typeface="Raleway SemiBold"/>
                <a:cs typeface="Raleway SemiBold"/>
                <a:sym typeface="Raleway SemiBold"/>
              </a:rPr>
            </a:br>
            <a:br>
              <a:rPr lang="en" sz="1900">
                <a:solidFill>
                  <a:schemeClr val="lt1"/>
                </a:solidFill>
                <a:latin typeface="Raleway SemiBold"/>
                <a:ea typeface="Raleway SemiBold"/>
                <a:cs typeface="Raleway SemiBold"/>
                <a:sym typeface="Raleway SemiBold"/>
              </a:rPr>
            </a:br>
            <a:r>
              <a:rPr b="1" lang="en" sz="2000">
                <a:solidFill>
                  <a:srgbClr val="0797E1"/>
                </a:solidFill>
                <a:latin typeface="Raleway"/>
                <a:ea typeface="Raleway"/>
                <a:cs typeface="Raleway"/>
                <a:sym typeface="Raleway"/>
              </a:rPr>
              <a:t>Pendant les vacances :</a:t>
            </a:r>
            <a:r>
              <a:rPr b="1" lang="en" sz="2000">
                <a:solidFill>
                  <a:schemeClr val="lt1"/>
                </a:solidFill>
                <a:latin typeface="Raleway"/>
                <a:ea typeface="Raleway"/>
                <a:cs typeface="Raleway"/>
                <a:sym typeface="Raleway"/>
              </a:rPr>
              <a:t> </a:t>
            </a:r>
            <a:br>
              <a:rPr lang="en" sz="1900">
                <a:solidFill>
                  <a:schemeClr val="lt1"/>
                </a:solidFill>
                <a:latin typeface="Raleway SemiBold"/>
                <a:ea typeface="Raleway SemiBold"/>
                <a:cs typeface="Raleway SemiBold"/>
                <a:sym typeface="Raleway SemiBold"/>
              </a:rPr>
            </a:br>
            <a:r>
              <a:rPr lang="en" sz="1800">
                <a:solidFill>
                  <a:schemeClr val="lt1"/>
                </a:solidFill>
                <a:latin typeface="Raleway SemiBold"/>
                <a:ea typeface="Raleway SemiBold"/>
                <a:cs typeface="Raleway SemiBold"/>
                <a:sym typeface="Raleway SemiBold"/>
              </a:rPr>
              <a:t>- Création du WireFrame, Mockup et Maquette </a:t>
            </a:r>
            <a:br>
              <a:rPr lang="en" sz="1800">
                <a:solidFill>
                  <a:schemeClr val="lt1"/>
                </a:solidFill>
                <a:latin typeface="Raleway SemiBold"/>
                <a:ea typeface="Raleway SemiBold"/>
                <a:cs typeface="Raleway SemiBold"/>
                <a:sym typeface="Raleway SemiBold"/>
              </a:rPr>
            </a:br>
            <a:r>
              <a:rPr lang="en" sz="1800">
                <a:solidFill>
                  <a:schemeClr val="lt1"/>
                </a:solidFill>
                <a:latin typeface="Raleway SemiBold"/>
                <a:ea typeface="Raleway SemiBold"/>
                <a:cs typeface="Raleway SemiBold"/>
                <a:sym typeface="Raleway SemiBold"/>
              </a:rPr>
              <a:t>- Terminer le développement du site  </a:t>
            </a:r>
            <a:endParaRPr sz="18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rPr lang="en" sz="1800">
                <a:solidFill>
                  <a:schemeClr val="lt1"/>
                </a:solidFill>
                <a:latin typeface="Raleway SemiBold"/>
                <a:ea typeface="Raleway SemiBold"/>
                <a:cs typeface="Raleway SemiBold"/>
                <a:sym typeface="Raleway SemiBold"/>
              </a:rPr>
              <a:t>- Compléter le CDC </a:t>
            </a:r>
            <a:br>
              <a:rPr lang="en" sz="1800">
                <a:solidFill>
                  <a:schemeClr val="lt1"/>
                </a:solidFill>
                <a:latin typeface="Raleway SemiBold"/>
                <a:ea typeface="Raleway SemiBold"/>
                <a:cs typeface="Raleway SemiBold"/>
                <a:sym typeface="Raleway SemiBold"/>
              </a:rPr>
            </a:br>
            <a:r>
              <a:rPr lang="en" sz="1800">
                <a:solidFill>
                  <a:schemeClr val="lt1"/>
                </a:solidFill>
                <a:latin typeface="Raleway SemiBold"/>
                <a:ea typeface="Raleway SemiBold"/>
                <a:cs typeface="Raleway SemiBold"/>
                <a:sym typeface="Raleway SemiBold"/>
              </a:rPr>
              <a:t>- D</a:t>
            </a:r>
            <a:r>
              <a:rPr lang="en" sz="1800">
                <a:solidFill>
                  <a:schemeClr val="lt1"/>
                </a:solidFill>
                <a:latin typeface="Raleway SemiBold"/>
                <a:ea typeface="Raleway SemiBold"/>
                <a:cs typeface="Raleway SemiBold"/>
                <a:sym typeface="Raleway SemiBold"/>
              </a:rPr>
              <a:t>éploiement du site</a:t>
            </a:r>
            <a:endParaRPr sz="1800">
              <a:solidFill>
                <a:schemeClr val="lt1"/>
              </a:solidFill>
              <a:latin typeface="Raleway SemiBold"/>
              <a:ea typeface="Raleway SemiBold"/>
              <a:cs typeface="Raleway SemiBold"/>
              <a:sym typeface="Raleway SemiBold"/>
            </a:endParaRPr>
          </a:p>
        </p:txBody>
      </p:sp>
      <p:pic>
        <p:nvPicPr>
          <p:cNvPr descr="Open Chromebook laptop computer" id="209" name="Google Shape;209;p21"/>
          <p:cNvPicPr preferRelativeResize="0"/>
          <p:nvPr/>
        </p:nvPicPr>
        <p:blipFill rotWithShape="1">
          <a:blip r:embed="rId6">
            <a:alphaModFix/>
          </a:blip>
          <a:srcRect b="0" l="0" r="3344" t="-3519"/>
          <a:stretch/>
        </p:blipFill>
        <p:spPr>
          <a:xfrm>
            <a:off x="7333800" y="3847700"/>
            <a:ext cx="1810202" cy="1168401"/>
          </a:xfrm>
          <a:prstGeom prst="rect">
            <a:avLst/>
          </a:prstGeom>
          <a:noFill/>
          <a:ln>
            <a:noFill/>
          </a:ln>
        </p:spPr>
      </p:pic>
      <p:pic>
        <p:nvPicPr>
          <p:cNvPr id="210" name="Google Shape;210;p21"/>
          <p:cNvPicPr preferRelativeResize="0"/>
          <p:nvPr/>
        </p:nvPicPr>
        <p:blipFill rotWithShape="1">
          <a:blip r:embed="rId7">
            <a:alphaModFix/>
          </a:blip>
          <a:srcRect b="0" l="0" r="1400" t="0"/>
          <a:stretch/>
        </p:blipFill>
        <p:spPr>
          <a:xfrm>
            <a:off x="7548749" y="3978490"/>
            <a:ext cx="1404528" cy="803104"/>
          </a:xfrm>
          <a:prstGeom prst="rect">
            <a:avLst/>
          </a:prstGeom>
          <a:noFill/>
          <a:ln>
            <a:noFill/>
          </a:ln>
        </p:spPr>
      </p:pic>
      <p:pic>
        <p:nvPicPr>
          <p:cNvPr descr="Portrait-oriented black smaptphone" id="211" name="Google Shape;211;p21"/>
          <p:cNvPicPr preferRelativeResize="0"/>
          <p:nvPr/>
        </p:nvPicPr>
        <p:blipFill rotWithShape="1">
          <a:blip r:embed="rId8">
            <a:alphaModFix/>
          </a:blip>
          <a:srcRect b="0" l="0" r="19980" t="0"/>
          <a:stretch/>
        </p:blipFill>
        <p:spPr>
          <a:xfrm>
            <a:off x="8775714" y="4187381"/>
            <a:ext cx="368285" cy="905984"/>
          </a:xfrm>
          <a:prstGeom prst="rect">
            <a:avLst/>
          </a:prstGeom>
          <a:noFill/>
          <a:ln>
            <a:noFill/>
          </a:ln>
          <a:effectLst>
            <a:reflection blurRad="0" dir="0" dist="0" endA="0" endPos="16000" fadeDir="5400012" kx="0" rotWithShape="0" algn="bl" stA="36000" stPos="0" sy="-100000" ky="0"/>
          </a:effectLst>
        </p:spPr>
      </p:pic>
      <p:grpSp>
        <p:nvGrpSpPr>
          <p:cNvPr id="212" name="Google Shape;212;p21"/>
          <p:cNvGrpSpPr/>
          <p:nvPr/>
        </p:nvGrpSpPr>
        <p:grpSpPr>
          <a:xfrm rot="630590">
            <a:off x="7945467" y="181689"/>
            <a:ext cx="737982" cy="761691"/>
            <a:chOff x="5311516" y="3279006"/>
            <a:chExt cx="738000" cy="761709"/>
          </a:xfrm>
        </p:grpSpPr>
        <p:pic>
          <p:nvPicPr>
            <p:cNvPr id="213" name="Google Shape;213;p21"/>
            <p:cNvPicPr preferRelativeResize="0"/>
            <p:nvPr/>
          </p:nvPicPr>
          <p:blipFill rotWithShape="1">
            <a:blip r:embed="rId9">
              <a:alphaModFix/>
            </a:blip>
            <a:srcRect b="8" l="7287" r="7278" t="14565"/>
            <a:stretch/>
          </p:blipFill>
          <p:spPr>
            <a:xfrm>
              <a:off x="5385838" y="3451365"/>
              <a:ext cx="589375" cy="589350"/>
            </a:xfrm>
            <a:prstGeom prst="rect">
              <a:avLst/>
            </a:prstGeom>
            <a:noFill/>
            <a:ln>
              <a:noFill/>
            </a:ln>
            <a:effectLst>
              <a:outerShdw blurRad="57150" rotWithShape="0" algn="bl" dir="4140000" dist="19050">
                <a:srgbClr val="000000">
                  <a:alpha val="50000"/>
                </a:srgbClr>
              </a:outerShdw>
            </a:effectLst>
          </p:spPr>
        </p:pic>
        <p:sp>
          <p:nvSpPr>
            <p:cNvPr id="214" name="Google Shape;214;p21"/>
            <p:cNvSpPr txBox="1"/>
            <p:nvPr/>
          </p:nvSpPr>
          <p:spPr>
            <a:xfrm>
              <a:off x="5311516" y="3279006"/>
              <a:ext cx="738000" cy="2052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CSS</a:t>
              </a:r>
              <a:endParaRPr b="1" sz="1300">
                <a:solidFill>
                  <a:schemeClr val="lt2"/>
                </a:solidFill>
                <a:latin typeface="IBM Plex Mono"/>
                <a:ea typeface="IBM Plex Mono"/>
                <a:cs typeface="IBM Plex Mono"/>
                <a:sym typeface="IBM Plex Mono"/>
              </a:endParaRPr>
            </a:p>
          </p:txBody>
        </p:sp>
      </p:grpSp>
      <p:pic>
        <p:nvPicPr>
          <p:cNvPr id="215" name="Google Shape;215;p21"/>
          <p:cNvPicPr preferRelativeResize="0"/>
          <p:nvPr/>
        </p:nvPicPr>
        <p:blipFill>
          <a:blip r:embed="rId10">
            <a:alphaModFix/>
          </a:blip>
          <a:stretch>
            <a:fillRect/>
          </a:stretch>
        </p:blipFill>
        <p:spPr>
          <a:xfrm>
            <a:off x="8797508" y="4262470"/>
            <a:ext cx="346492" cy="738131"/>
          </a:xfrm>
          <a:prstGeom prst="rect">
            <a:avLst/>
          </a:prstGeom>
          <a:noFill/>
          <a:ln>
            <a:noFill/>
          </a:ln>
        </p:spPr>
      </p:pic>
      <p:grpSp>
        <p:nvGrpSpPr>
          <p:cNvPr id="216" name="Google Shape;216;p21"/>
          <p:cNvGrpSpPr/>
          <p:nvPr/>
        </p:nvGrpSpPr>
        <p:grpSpPr>
          <a:xfrm rot="-268404">
            <a:off x="7116973" y="98793"/>
            <a:ext cx="738034" cy="725926"/>
            <a:chOff x="4434620" y="3192146"/>
            <a:chExt cx="738000" cy="725892"/>
          </a:xfrm>
        </p:grpSpPr>
        <p:pic>
          <p:nvPicPr>
            <p:cNvPr descr="https://cdn-icons-png.flaticon.com/512/1051/1051277.png" id="217" name="Google Shape;217;p21"/>
            <p:cNvPicPr preferRelativeResize="0"/>
            <p:nvPr/>
          </p:nvPicPr>
          <p:blipFill>
            <a:blip r:embed="rId11">
              <a:alphaModFix/>
            </a:blip>
            <a:stretch>
              <a:fillRect/>
            </a:stretch>
          </p:blipFill>
          <p:spPr>
            <a:xfrm>
              <a:off x="4532512" y="3375810"/>
              <a:ext cx="542250" cy="542227"/>
            </a:xfrm>
            <a:prstGeom prst="rect">
              <a:avLst/>
            </a:prstGeom>
            <a:noFill/>
            <a:ln>
              <a:noFill/>
            </a:ln>
            <a:effectLst>
              <a:outerShdw blurRad="57150" rotWithShape="0" algn="bl" dir="4140000" dist="19050">
                <a:srgbClr val="000000">
                  <a:alpha val="50000"/>
                </a:srgbClr>
              </a:outerShdw>
            </a:effectLst>
          </p:spPr>
        </p:pic>
        <p:sp>
          <p:nvSpPr>
            <p:cNvPr id="218" name="Google Shape;218;p21"/>
            <p:cNvSpPr txBox="1"/>
            <p:nvPr/>
          </p:nvSpPr>
          <p:spPr>
            <a:xfrm>
              <a:off x="4434620" y="3192146"/>
              <a:ext cx="738000" cy="1836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HTML</a:t>
              </a:r>
              <a:endParaRPr b="1" sz="1300">
                <a:solidFill>
                  <a:schemeClr val="lt2"/>
                </a:solidFill>
                <a:latin typeface="IBM Plex Mono"/>
                <a:ea typeface="IBM Plex Mono"/>
                <a:cs typeface="IBM Plex Mono"/>
                <a:sym typeface="IBM Plex Mono"/>
              </a:endParaRPr>
            </a:p>
          </p:txBody>
        </p:sp>
      </p:grpSp>
      <p:grpSp>
        <p:nvGrpSpPr>
          <p:cNvPr id="219" name="Google Shape;219;p21"/>
          <p:cNvGrpSpPr/>
          <p:nvPr/>
        </p:nvGrpSpPr>
        <p:grpSpPr>
          <a:xfrm rot="-391099">
            <a:off x="8329236" y="1043949"/>
            <a:ext cx="738228" cy="698114"/>
            <a:chOff x="3927775" y="3273320"/>
            <a:chExt cx="752957" cy="786130"/>
          </a:xfrm>
        </p:grpSpPr>
        <p:pic>
          <p:nvPicPr>
            <p:cNvPr descr="https://cdn.iconscout.com/icon/free/png-256/free-javascript-2038874-1720087.png" id="220" name="Google Shape;220;p21"/>
            <p:cNvPicPr preferRelativeResize="0"/>
            <p:nvPr/>
          </p:nvPicPr>
          <p:blipFill rotWithShape="1">
            <a:blip r:embed="rId12">
              <a:alphaModFix/>
            </a:blip>
            <a:srcRect b="0" l="0" r="0" t="16736"/>
            <a:stretch/>
          </p:blipFill>
          <p:spPr>
            <a:xfrm>
              <a:off x="3927775" y="3432624"/>
              <a:ext cx="752797" cy="626825"/>
            </a:xfrm>
            <a:prstGeom prst="rect">
              <a:avLst/>
            </a:prstGeom>
            <a:noFill/>
            <a:ln>
              <a:noFill/>
            </a:ln>
            <a:effectLst>
              <a:outerShdw blurRad="57150" rotWithShape="0" algn="bl" dir="4140000" dist="19050">
                <a:srgbClr val="000000">
                  <a:alpha val="50000"/>
                </a:srgbClr>
              </a:outerShdw>
            </a:effectLst>
          </p:spPr>
        </p:pic>
        <p:sp>
          <p:nvSpPr>
            <p:cNvPr id="221" name="Google Shape;221;p21"/>
            <p:cNvSpPr txBox="1"/>
            <p:nvPr/>
          </p:nvSpPr>
          <p:spPr>
            <a:xfrm>
              <a:off x="3928032" y="3273320"/>
              <a:ext cx="752700" cy="159300"/>
            </a:xfrm>
            <a:prstGeom prst="rect">
              <a:avLst/>
            </a:prstGeom>
            <a:noFill/>
            <a:ln>
              <a:noFill/>
            </a:ln>
            <a:effectLst>
              <a:outerShdw blurRad="57150" rotWithShape="0" algn="bl" dir="414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BM Plex Mono"/>
                  <a:ea typeface="IBM Plex Mono"/>
                  <a:cs typeface="IBM Plex Mono"/>
                  <a:sym typeface="IBM Plex Mono"/>
                </a:rPr>
                <a:t>JS</a:t>
              </a:r>
              <a:endParaRPr b="1" sz="1300">
                <a:solidFill>
                  <a:schemeClr val="lt2"/>
                </a:solidFill>
                <a:latin typeface="IBM Plex Mono"/>
                <a:ea typeface="IBM Plex Mono"/>
                <a:cs typeface="IBM Plex Mono"/>
                <a:sym typeface="IBM Plex Mono"/>
              </a:endParaRPr>
            </a:p>
          </p:txBody>
        </p:sp>
      </p:grpSp>
      <p:pic>
        <p:nvPicPr>
          <p:cNvPr id="222" name="Google Shape;222;p21"/>
          <p:cNvPicPr preferRelativeResize="0"/>
          <p:nvPr/>
        </p:nvPicPr>
        <p:blipFill>
          <a:blip r:embed="rId13">
            <a:alphaModFix/>
          </a:blip>
          <a:stretch>
            <a:fillRect/>
          </a:stretch>
        </p:blipFill>
        <p:spPr>
          <a:xfrm>
            <a:off x="7089800" y="954085"/>
            <a:ext cx="1252375" cy="3902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226" name="Shape 226"/>
        <p:cNvGrpSpPr/>
        <p:nvPr/>
      </p:nvGrpSpPr>
      <p:grpSpPr>
        <a:xfrm>
          <a:off x="0" y="0"/>
          <a:ext cx="0" cy="0"/>
          <a:chOff x="0" y="0"/>
          <a:chExt cx="0" cy="0"/>
        </a:xfrm>
      </p:grpSpPr>
      <p:sp>
        <p:nvSpPr>
          <p:cNvPr id="227" name="Google Shape;227;p22"/>
          <p:cNvSpPr/>
          <p:nvPr/>
        </p:nvSpPr>
        <p:spPr>
          <a:xfrm>
            <a:off x="4576975" y="0"/>
            <a:ext cx="4566900" cy="51435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2"/>
          <p:cNvPicPr preferRelativeResize="0"/>
          <p:nvPr/>
        </p:nvPicPr>
        <p:blipFill>
          <a:blip r:embed="rId3">
            <a:alphaModFix amt="28000"/>
          </a:blip>
          <a:stretch>
            <a:fillRect/>
          </a:stretch>
        </p:blipFill>
        <p:spPr>
          <a:xfrm>
            <a:off x="712237" y="539050"/>
            <a:ext cx="2929776" cy="200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cxnSp>
        <p:nvCxnSpPr>
          <p:cNvPr id="229" name="Google Shape;229;p22"/>
          <p:cNvCxnSpPr/>
          <p:nvPr/>
        </p:nvCxnSpPr>
        <p:spPr>
          <a:xfrm rot="10800000">
            <a:off x="3860351" y="1604400"/>
            <a:ext cx="0" cy="193470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sp>
        <p:nvSpPr>
          <p:cNvPr id="230" name="Google Shape;230;p22"/>
          <p:cNvSpPr txBox="1"/>
          <p:nvPr/>
        </p:nvSpPr>
        <p:spPr>
          <a:xfrm>
            <a:off x="666325" y="2174700"/>
            <a:ext cx="3021600" cy="738900"/>
          </a:xfrm>
          <a:prstGeom prst="rect">
            <a:avLst/>
          </a:prstGeom>
          <a:noFill/>
          <a:ln>
            <a:noFill/>
          </a:ln>
          <a:effectLst>
            <a:outerShdw blurRad="57150" rotWithShape="0" algn="bl" dir="5400000" dist="19050">
              <a:srgbClr val="000000">
                <a:alpha val="48000"/>
              </a:srgbClr>
            </a:outerShdw>
          </a:effectLst>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3600">
                <a:solidFill>
                  <a:schemeClr val="lt1"/>
                </a:solidFill>
                <a:latin typeface="Caveat"/>
                <a:ea typeface="Caveat"/>
                <a:cs typeface="Caveat"/>
                <a:sym typeface="Caveat"/>
              </a:rPr>
              <a:t>CONCLUSION</a:t>
            </a:r>
            <a:endParaRPr b="1" sz="3600">
              <a:solidFill>
                <a:schemeClr val="lt1"/>
              </a:solidFill>
              <a:latin typeface="Caveat"/>
              <a:ea typeface="Caveat"/>
              <a:cs typeface="Caveat"/>
              <a:sym typeface="Caveat"/>
            </a:endParaRPr>
          </a:p>
        </p:txBody>
      </p:sp>
      <p:sp>
        <p:nvSpPr>
          <p:cNvPr id="231" name="Google Shape;231;p22"/>
          <p:cNvSpPr/>
          <p:nvPr/>
        </p:nvSpPr>
        <p:spPr>
          <a:xfrm rot="5400000">
            <a:off x="1908475" y="2502100"/>
            <a:ext cx="51777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22"/>
          <p:cNvPicPr preferRelativeResize="0"/>
          <p:nvPr/>
        </p:nvPicPr>
        <p:blipFill>
          <a:blip r:embed="rId4">
            <a:alphaModFix/>
          </a:blip>
          <a:stretch>
            <a:fillRect/>
          </a:stretch>
        </p:blipFill>
        <p:spPr>
          <a:xfrm>
            <a:off x="74549" y="71125"/>
            <a:ext cx="1080725" cy="626825"/>
          </a:xfrm>
          <a:prstGeom prst="rect">
            <a:avLst/>
          </a:prstGeom>
          <a:noFill/>
          <a:ln>
            <a:noFill/>
          </a:ln>
        </p:spPr>
      </p:pic>
      <p:cxnSp>
        <p:nvCxnSpPr>
          <p:cNvPr id="233" name="Google Shape;233;p22"/>
          <p:cNvCxnSpPr/>
          <p:nvPr/>
        </p:nvCxnSpPr>
        <p:spPr>
          <a:xfrm>
            <a:off x="3702701" y="2544150"/>
            <a:ext cx="315300" cy="0"/>
          </a:xfrm>
          <a:prstGeom prst="straightConnector1">
            <a:avLst/>
          </a:prstGeom>
          <a:noFill/>
          <a:ln cap="flat" cmpd="sng" w="19050">
            <a:solidFill>
              <a:schemeClr val="lt1"/>
            </a:solidFill>
            <a:prstDash val="solid"/>
            <a:round/>
            <a:headEnd len="med" w="med" type="none"/>
            <a:tailEnd len="med" w="med" type="none"/>
          </a:ln>
          <a:effectLst>
            <a:outerShdw blurRad="371475" rotWithShape="0" algn="bl">
              <a:schemeClr val="dk2"/>
            </a:outerShdw>
          </a:effectLst>
        </p:spPr>
      </p:cxnSp>
      <p:pic>
        <p:nvPicPr>
          <p:cNvPr id="234" name="Google Shape;234;p22"/>
          <p:cNvPicPr preferRelativeResize="0"/>
          <p:nvPr/>
        </p:nvPicPr>
        <p:blipFill rotWithShape="1">
          <a:blip r:embed="rId5">
            <a:alphaModFix amt="19000"/>
          </a:blip>
          <a:srcRect b="25345" l="26751" r="27235" t="25122"/>
          <a:stretch/>
        </p:blipFill>
        <p:spPr>
          <a:xfrm>
            <a:off x="5399225" y="1351950"/>
            <a:ext cx="3021599" cy="2439621"/>
          </a:xfrm>
          <a:prstGeom prst="rect">
            <a:avLst/>
          </a:prstGeom>
          <a:noFill/>
          <a:ln>
            <a:noFill/>
          </a:ln>
          <a:effectLst>
            <a:outerShdw blurRad="57150" rotWithShape="0" algn="bl" dir="5400000" dist="19050">
              <a:srgbClr val="000000">
                <a:alpha val="50000"/>
              </a:srgbClr>
            </a:outerShdw>
          </a:effectLst>
        </p:spPr>
      </p:pic>
      <p:sp>
        <p:nvSpPr>
          <p:cNvPr id="235" name="Google Shape;235;p22"/>
          <p:cNvSpPr txBox="1"/>
          <p:nvPr/>
        </p:nvSpPr>
        <p:spPr>
          <a:xfrm>
            <a:off x="4670400" y="458550"/>
            <a:ext cx="4434300" cy="893400"/>
          </a:xfrm>
          <a:prstGeom prst="rect">
            <a:avLst/>
          </a:prstGeom>
          <a:noFill/>
          <a:ln>
            <a:noFill/>
          </a:ln>
          <a:effectLst>
            <a:outerShdw blurRad="185738" rotWithShape="0" algn="bl">
              <a:schemeClr val="dk2">
                <a:alpha val="94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797E1"/>
                </a:solidFill>
                <a:latin typeface="Raleway"/>
                <a:ea typeface="Raleway"/>
                <a:cs typeface="Raleway"/>
                <a:sym typeface="Raleway"/>
              </a:rPr>
              <a:t>Liste de toutes les choses que j'ai appris:</a:t>
            </a:r>
            <a:endParaRPr b="1" sz="2000">
              <a:solidFill>
                <a:srgbClr val="0797E1"/>
              </a:solidFill>
              <a:latin typeface="Raleway"/>
              <a:ea typeface="Raleway"/>
              <a:cs typeface="Raleway"/>
              <a:sym typeface="Raleway"/>
            </a:endParaRPr>
          </a:p>
          <a:p>
            <a:pPr indent="0" lvl="0" marL="0" rtl="0" algn="l">
              <a:spcBef>
                <a:spcPts val="0"/>
              </a:spcBef>
              <a:spcAft>
                <a:spcPts val="0"/>
              </a:spcAft>
              <a:buNone/>
            </a:pPr>
            <a:r>
              <a:t/>
            </a:r>
            <a:endParaRPr sz="1900">
              <a:solidFill>
                <a:schemeClr val="lt1"/>
              </a:solidFill>
              <a:latin typeface="Raleway SemiBold"/>
              <a:ea typeface="Raleway SemiBold"/>
              <a:cs typeface="Raleway SemiBold"/>
              <a:sym typeface="Raleway SemiBold"/>
            </a:endParaRPr>
          </a:p>
        </p:txBody>
      </p:sp>
      <p:sp>
        <p:nvSpPr>
          <p:cNvPr id="236" name="Google Shape;236;p22"/>
          <p:cNvSpPr txBox="1"/>
          <p:nvPr/>
        </p:nvSpPr>
        <p:spPr>
          <a:xfrm>
            <a:off x="4882300" y="1473800"/>
            <a:ext cx="28140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aleway SemiBold"/>
                <a:ea typeface="Raleway SemiBold"/>
                <a:cs typeface="Raleway SemiBold"/>
                <a:sym typeface="Raleway SemiBold"/>
              </a:rPr>
              <a:t>Outil Inspector Firefox</a:t>
            </a:r>
            <a:endParaRPr/>
          </a:p>
        </p:txBody>
      </p:sp>
      <p:sp>
        <p:nvSpPr>
          <p:cNvPr id="237" name="Google Shape;237;p22"/>
          <p:cNvSpPr txBox="1"/>
          <p:nvPr/>
        </p:nvSpPr>
        <p:spPr>
          <a:xfrm>
            <a:off x="5134300" y="2549650"/>
            <a:ext cx="38880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aleway SemiBold"/>
                <a:ea typeface="Raleway SemiBold"/>
                <a:cs typeface="Raleway SemiBold"/>
                <a:sym typeface="Raleway SemiBold"/>
              </a:rPr>
              <a:t>Élément &lt;span&gt;</a:t>
            </a:r>
            <a:endParaRPr sz="1900">
              <a:solidFill>
                <a:schemeClr val="lt1"/>
              </a:solidFill>
              <a:latin typeface="Raleway SemiBold"/>
              <a:ea typeface="Raleway SemiBold"/>
              <a:cs typeface="Raleway SemiBold"/>
              <a:sym typeface="Raleway SemiBold"/>
            </a:endParaRPr>
          </a:p>
        </p:txBody>
      </p:sp>
      <p:sp>
        <p:nvSpPr>
          <p:cNvPr id="238" name="Google Shape;238;p22"/>
          <p:cNvSpPr txBox="1"/>
          <p:nvPr/>
        </p:nvSpPr>
        <p:spPr>
          <a:xfrm>
            <a:off x="6901300" y="2072650"/>
            <a:ext cx="2121000" cy="47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Raleway SemiBold"/>
                <a:ea typeface="Raleway SemiBold"/>
                <a:cs typeface="Raleway SemiBold"/>
                <a:sym typeface="Raleway SemiBold"/>
              </a:rPr>
              <a:t> "code global"</a:t>
            </a:r>
            <a:endParaRPr sz="1900">
              <a:solidFill>
                <a:schemeClr val="lt1"/>
              </a:solidFill>
              <a:latin typeface="Raleway SemiBold"/>
              <a:ea typeface="Raleway SemiBold"/>
              <a:cs typeface="Raleway SemiBold"/>
              <a:sym typeface="Raleway SemiBold"/>
            </a:endParaRPr>
          </a:p>
        </p:txBody>
      </p:sp>
      <p:sp>
        <p:nvSpPr>
          <p:cNvPr id="239" name="Google Shape;239;p22"/>
          <p:cNvSpPr txBox="1"/>
          <p:nvPr/>
        </p:nvSpPr>
        <p:spPr>
          <a:xfrm>
            <a:off x="4576975" y="3860550"/>
            <a:ext cx="4546800" cy="785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2"/>
                </a:solidFill>
                <a:latin typeface="Raleway SemiBold"/>
                <a:ea typeface="Raleway SemiBold"/>
                <a:cs typeface="Raleway SemiBold"/>
                <a:sym typeface="Raleway SemiBold"/>
              </a:rPr>
              <a:t> box-sizing: - scale: - measurement vw - centrer un élément absolu avec facilité en utilisant left:50%, translate : 0% -50%</a:t>
            </a:r>
            <a:endParaRPr sz="1300">
              <a:solidFill>
                <a:schemeClr val="lt2"/>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94EAE"/>
            </a:gs>
            <a:gs pos="100000">
              <a:srgbClr val="132041"/>
            </a:gs>
          </a:gsLst>
          <a:path path="circle">
            <a:fillToRect b="100%" l="100%"/>
          </a:path>
          <a:tileRect r="-100%" t="-100%"/>
        </a:gradFill>
      </p:bgPr>
    </p:bg>
    <p:spTree>
      <p:nvGrpSpPr>
        <p:cNvPr id="243" name="Shape 243"/>
        <p:cNvGrpSpPr/>
        <p:nvPr/>
      </p:nvGrpSpPr>
      <p:grpSpPr>
        <a:xfrm>
          <a:off x="0" y="0"/>
          <a:ext cx="0" cy="0"/>
          <a:chOff x="0" y="0"/>
          <a:chExt cx="0" cy="0"/>
        </a:xfrm>
      </p:grpSpPr>
      <p:sp>
        <p:nvSpPr>
          <p:cNvPr id="244" name="Google Shape;244;p23"/>
          <p:cNvSpPr/>
          <p:nvPr/>
        </p:nvSpPr>
        <p:spPr>
          <a:xfrm>
            <a:off x="-125" y="0"/>
            <a:ext cx="9144000" cy="5143500"/>
          </a:xfrm>
          <a:prstGeom prst="rect">
            <a:avLst/>
          </a:prstGeom>
          <a:gradFill>
            <a:gsLst>
              <a:gs pos="0">
                <a:srgbClr val="4C4C4C"/>
              </a:gs>
              <a:gs pos="100000">
                <a:srgbClr val="010101"/>
              </a:gs>
            </a:gsLst>
            <a:path path="circle">
              <a:fillToRect b="50%" l="50%" r="50%" t="50%"/>
            </a:path>
            <a:tileRect/>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3"/>
          <p:cNvPicPr preferRelativeResize="0"/>
          <p:nvPr/>
        </p:nvPicPr>
        <p:blipFill>
          <a:blip r:embed="rId3">
            <a:alphaModFix amt="31000"/>
          </a:blip>
          <a:stretch>
            <a:fillRect/>
          </a:stretch>
        </p:blipFill>
        <p:spPr>
          <a:xfrm>
            <a:off x="2282900" y="431412"/>
            <a:ext cx="4577951" cy="4280675"/>
          </a:xfrm>
          <a:prstGeom prst="rect">
            <a:avLst/>
          </a:prstGeom>
          <a:noFill/>
          <a:ln>
            <a:noFill/>
          </a:ln>
          <a:effectLst>
            <a:outerShdw blurRad="57150" rotWithShape="0" algn="bl" dir="5400000" dist="19050">
              <a:srgbClr val="000000">
                <a:alpha val="50000"/>
              </a:srgbClr>
            </a:outerShdw>
          </a:effectLst>
        </p:spPr>
      </p:pic>
      <p:pic>
        <p:nvPicPr>
          <p:cNvPr descr="https://i.pinimg.com/originals/49/12/bf/4912bfaef359c4aaf6f8825bd0a9d3f7.png" id="246" name="Google Shape;246;p23"/>
          <p:cNvPicPr preferRelativeResize="0"/>
          <p:nvPr/>
        </p:nvPicPr>
        <p:blipFill>
          <a:blip r:embed="rId4">
            <a:alphaModFix amt="21000"/>
          </a:blip>
          <a:stretch>
            <a:fillRect/>
          </a:stretch>
        </p:blipFill>
        <p:spPr>
          <a:xfrm>
            <a:off x="8560275" y="4662350"/>
            <a:ext cx="583601" cy="481150"/>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2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294EAE"/>
            </a:gs>
            <a:gs pos="100000">
              <a:srgbClr val="132041"/>
            </a:gs>
          </a:gsLst>
          <a:path path="circle">
            <a:fillToRect b="100%" l="100%"/>
          </a:path>
          <a:tileRect r="-100%" t="-100%"/>
        </a:gradFill>
      </p:bgPr>
    </p:bg>
    <p:spTree>
      <p:nvGrpSpPr>
        <p:cNvPr id="250" name="Shape 250"/>
        <p:cNvGrpSpPr/>
        <p:nvPr/>
      </p:nvGrpSpPr>
      <p:grpSpPr>
        <a:xfrm>
          <a:off x="0" y="0"/>
          <a:ext cx="0" cy="0"/>
          <a:chOff x="0" y="0"/>
          <a:chExt cx="0" cy="0"/>
        </a:xfrm>
      </p:grpSpPr>
      <p:sp>
        <p:nvSpPr>
          <p:cNvPr id="251" name="Google Shape;251;p24"/>
          <p:cNvSpPr/>
          <p:nvPr/>
        </p:nvSpPr>
        <p:spPr>
          <a:xfrm>
            <a:off x="125" y="4984200"/>
            <a:ext cx="91440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0" y="0"/>
            <a:ext cx="9144000" cy="5988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txBox="1"/>
          <p:nvPr/>
        </p:nvSpPr>
        <p:spPr>
          <a:xfrm>
            <a:off x="903850" y="833025"/>
            <a:ext cx="69624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1. Introduction, summarize project.(Make sure to clearly state the objective of the project, such as "to create the French and English landing pages for Disney+ as part of its expansion in Europe.") </a:t>
            </a:r>
            <a:br>
              <a:rPr lang="en">
                <a:solidFill>
                  <a:schemeClr val="lt2"/>
                </a:solidFill>
                <a:latin typeface="Lato"/>
                <a:ea typeface="Lato"/>
                <a:cs typeface="Lato"/>
                <a:sym typeface="Lato"/>
              </a:rPr>
            </a:br>
            <a:br>
              <a:rPr lang="en">
                <a:solidFill>
                  <a:schemeClr val="lt2"/>
                </a:solidFill>
                <a:latin typeface="Lato"/>
                <a:ea typeface="Lato"/>
                <a:cs typeface="Lato"/>
                <a:sym typeface="Lato"/>
              </a:rPr>
            </a:br>
            <a:r>
              <a:rPr lang="en">
                <a:solidFill>
                  <a:schemeClr val="lt2"/>
                </a:solidFill>
                <a:latin typeface="Lato"/>
                <a:ea typeface="Lato"/>
                <a:cs typeface="Lato"/>
                <a:sym typeface="Lato"/>
              </a:rPr>
              <a:t>2. My role (I was the "prestataire" responsible for creating the "cahier de charge" and the websites using html css and js inside visual studio code, uploading them to the internet using Netlify, and creating a github repository to upload the assets and code of the entire project) </a:t>
            </a:r>
            <a:br>
              <a:rPr lang="en">
                <a:solidFill>
                  <a:schemeClr val="lt2"/>
                </a:solidFill>
                <a:latin typeface="Lato"/>
                <a:ea typeface="Lato"/>
                <a:cs typeface="Lato"/>
                <a:sym typeface="Lato"/>
              </a:rPr>
            </a:br>
            <a:br>
              <a:rPr lang="en">
                <a:solidFill>
                  <a:schemeClr val="lt2"/>
                </a:solidFill>
                <a:latin typeface="Lato"/>
                <a:ea typeface="Lato"/>
                <a:cs typeface="Lato"/>
                <a:sym typeface="Lato"/>
              </a:rPr>
            </a:br>
            <a:r>
              <a:rPr lang="en">
                <a:solidFill>
                  <a:schemeClr val="lt2"/>
                </a:solidFill>
                <a:latin typeface="Lato"/>
                <a:ea typeface="Lato"/>
                <a:cs typeface="Lato"/>
                <a:sym typeface="Lato"/>
              </a:rPr>
              <a:t>3. Developement process (This entire project took me about a week, the first 2 days were before the vacation of april and i worked during class on it, however during that period i only managed to, assemble the "cahier de charge" and how i wanted it to look and began coding the site, just the first page was almost finished. and then during the first week of the vacation, i managed to finish the work completely, with only some small modifications that i have made after discussing with my project manager. ) </a:t>
            </a:r>
            <a:endParaRPr>
              <a:solidFill>
                <a:schemeClr val="lt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294EAE"/>
            </a:gs>
            <a:gs pos="100000">
              <a:srgbClr val="132041"/>
            </a:gs>
          </a:gsLst>
          <a:path path="circle">
            <a:fillToRect b="100%" l="100%"/>
          </a:path>
          <a:tileRect r="-100%" t="-100%"/>
        </a:gradFill>
      </p:bgPr>
    </p:bg>
    <p:spTree>
      <p:nvGrpSpPr>
        <p:cNvPr id="257" name="Shape 257"/>
        <p:cNvGrpSpPr/>
        <p:nvPr/>
      </p:nvGrpSpPr>
      <p:grpSpPr>
        <a:xfrm>
          <a:off x="0" y="0"/>
          <a:ext cx="0" cy="0"/>
          <a:chOff x="0" y="0"/>
          <a:chExt cx="0" cy="0"/>
        </a:xfrm>
      </p:grpSpPr>
      <p:sp>
        <p:nvSpPr>
          <p:cNvPr id="258" name="Google Shape;258;p25"/>
          <p:cNvSpPr/>
          <p:nvPr/>
        </p:nvSpPr>
        <p:spPr>
          <a:xfrm>
            <a:off x="125" y="4984200"/>
            <a:ext cx="9144000" cy="159300"/>
          </a:xfrm>
          <a:prstGeom prst="rect">
            <a:avLst/>
          </a:prstGeom>
          <a:gradFill>
            <a:gsLst>
              <a:gs pos="0">
                <a:srgbClr val="0797E1"/>
              </a:gs>
              <a:gs pos="100000">
                <a:srgbClr val="07BCE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0" y="0"/>
            <a:ext cx="9144000" cy="598800"/>
          </a:xfrm>
          <a:prstGeom prst="rect">
            <a:avLst/>
          </a:prstGeom>
          <a:gradFill>
            <a:gsLst>
              <a:gs pos="0">
                <a:srgbClr val="234395"/>
              </a:gs>
              <a:gs pos="100000">
                <a:srgbClr val="0F1934"/>
              </a:gs>
            </a:gsLst>
            <a:path path="circle">
              <a:fillToRect b="100%" l="100%"/>
            </a:path>
            <a:tileRect r="-100%" t="-100%"/>
          </a:gradFill>
          <a:ln>
            <a:noFill/>
          </a:ln>
          <a:effectLst>
            <a:outerShdw blurRad="57150" rotWithShape="0" algn="bl" dir="5400000" dist="19050">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txBox="1"/>
          <p:nvPr/>
        </p:nvSpPr>
        <p:spPr>
          <a:xfrm>
            <a:off x="52025" y="819975"/>
            <a:ext cx="90402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Lato"/>
              <a:buChar char="●"/>
            </a:pPr>
            <a:r>
              <a:rPr lang="en">
                <a:solidFill>
                  <a:schemeClr val="lt2"/>
                </a:solidFill>
                <a:latin typeface="Lato"/>
                <a:ea typeface="Lato"/>
                <a:cs typeface="Lato"/>
                <a:sym typeface="Lato"/>
              </a:rPr>
              <a:t>3.5 Time management (to not struggle with time, since i didnt know how long the project will take for me to finish, i chose to begin working on it at the start of the vacation.) </a:t>
            </a:r>
            <a:br>
              <a:rPr lang="en">
                <a:solidFill>
                  <a:schemeClr val="lt2"/>
                </a:solidFill>
                <a:latin typeface="Lato"/>
                <a:ea typeface="Lato"/>
                <a:cs typeface="Lato"/>
                <a:sym typeface="Lato"/>
              </a:rPr>
            </a:br>
            <a:br>
              <a:rPr lang="en">
                <a:solidFill>
                  <a:schemeClr val="lt2"/>
                </a:solidFill>
                <a:latin typeface="Lato"/>
                <a:ea typeface="Lato"/>
                <a:cs typeface="Lato"/>
                <a:sym typeface="Lato"/>
              </a:rPr>
            </a:br>
            <a:r>
              <a:rPr lang="en">
                <a:solidFill>
                  <a:schemeClr val="lt2"/>
                </a:solidFill>
                <a:latin typeface="Lato"/>
                <a:ea typeface="Lato"/>
                <a:cs typeface="Lato"/>
                <a:sym typeface="Lato"/>
              </a:rPr>
              <a:t>4. Deployment (deploying the project online was a little complicated at first, the first issue i faced was not using index.html for the main html, then the 2nd issue showed when i solved that one, the css wasnt linked properly, even tho it works just fine using the 'live server' extension, i managed to solve this issue by simply removing the "/" at the beggining of every href="example.css", i also had to add "../" to fix any linking issues inside of the css itself in the case of linking background images and the font.) </a:t>
            </a:r>
            <a:br>
              <a:rPr lang="en">
                <a:solidFill>
                  <a:schemeClr val="lt2"/>
                </a:solidFill>
                <a:latin typeface="Lato"/>
                <a:ea typeface="Lato"/>
                <a:cs typeface="Lato"/>
                <a:sym typeface="Lato"/>
              </a:rPr>
            </a:br>
            <a:br>
              <a:rPr lang="en">
                <a:solidFill>
                  <a:schemeClr val="lt2"/>
                </a:solidFill>
                <a:latin typeface="Lato"/>
                <a:ea typeface="Lato"/>
                <a:cs typeface="Lato"/>
                <a:sym typeface="Lato"/>
              </a:rPr>
            </a:br>
            <a:r>
              <a:rPr lang="en">
                <a:solidFill>
                  <a:schemeClr val="lt2"/>
                </a:solidFill>
                <a:latin typeface="Lato"/>
                <a:ea typeface="Lato"/>
                <a:cs typeface="Lato"/>
                <a:sym typeface="Lato"/>
              </a:rPr>
              <a:t>5. Conclusion (In conclusion, i believe that i managed to achieve the actual goal of the project, which is to improve and get better at web development, as i have learned ALOT of new things thanks to this project. Here's a list of all the things i learned: </a:t>
            </a:r>
            <a:br>
              <a:rPr lang="en">
                <a:solidFill>
                  <a:schemeClr val="lt2"/>
                </a:solidFill>
                <a:latin typeface="Lato"/>
                <a:ea typeface="Lato"/>
                <a:cs typeface="Lato"/>
                <a:sym typeface="Lato"/>
              </a:rPr>
            </a:br>
            <a:r>
              <a:rPr lang="en">
                <a:solidFill>
                  <a:schemeClr val="lt2"/>
                </a:solidFill>
                <a:latin typeface="Lato"/>
                <a:ea typeface="Lato"/>
                <a:cs typeface="Lato"/>
                <a:sym typeface="Lato"/>
              </a:rPr>
              <a:t>- The firefox inspector tool is insane:'give example of how i used it.' - have a better understanding of my javascript - Discovered how simple shapes are made using css and html, such as the "V" arrow. - Got more things to keep in mind when creating future code, such as "Global Code".</a:t>
            </a:r>
            <a:br>
              <a:rPr lang="en">
                <a:solidFill>
                  <a:schemeClr val="lt2"/>
                </a:solidFill>
                <a:latin typeface="Lato"/>
                <a:ea typeface="Lato"/>
                <a:cs typeface="Lato"/>
                <a:sym typeface="Lato"/>
              </a:rPr>
            </a:br>
            <a:r>
              <a:rPr lang="en">
                <a:solidFill>
                  <a:schemeClr val="lt2"/>
                </a:solidFill>
                <a:latin typeface="Lato"/>
                <a:ea typeface="Lato"/>
                <a:cs typeface="Lato"/>
                <a:sym typeface="Lato"/>
              </a:rPr>
              <a:t>- I also learned about other simple but very useful elements such as: - box-sizing - scale - vw measurement - centering an absolute element with ease using left:50%, translate: 0% -50%) End on a positive note</a:t>
            </a:r>
            <a:endParaRPr>
              <a:solidFill>
                <a:schemeClr val="lt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